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272" r:id="rId6"/>
    <p:sldId id="277" r:id="rId7"/>
    <p:sldId id="281" r:id="rId8"/>
    <p:sldId id="276" r:id="rId9"/>
    <p:sldId id="282" r:id="rId10"/>
    <p:sldId id="280" r:id="rId11"/>
    <p:sldId id="278" r:id="rId12"/>
    <p:sldId id="283" r:id="rId13"/>
    <p:sldId id="273" r:id="rId14"/>
    <p:sldId id="284" r:id="rId15"/>
    <p:sldId id="285" r:id="rId16"/>
    <p:sldId id="286" r:id="rId17"/>
    <p:sldId id="289" r:id="rId18"/>
    <p:sldId id="287" r:id="rId19"/>
    <p:sldId id="294" r:id="rId20"/>
    <p:sldId id="290" r:id="rId21"/>
    <p:sldId id="293" r:id="rId22"/>
    <p:sldId id="292" r:id="rId23"/>
    <p:sldId id="291" r:id="rId24"/>
    <p:sldId id="271" r:id="rId25"/>
  </p:sldIdLst>
  <p:sldSz cx="12192000" cy="6858000"/>
  <p:notesSz cx="6858000" cy="9144000"/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373E"/>
    <a:srgbClr val="D76A24"/>
    <a:srgbClr val="C52139"/>
    <a:srgbClr val="000000"/>
    <a:srgbClr val="5C2A08"/>
    <a:srgbClr val="5CB2E0"/>
    <a:srgbClr val="FDF5EB"/>
    <a:srgbClr val="3E1D38"/>
    <a:srgbClr val="FDEACC"/>
    <a:srgbClr val="CC5D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15CC01-2840-47F3-87AE-D99068C7AA68}" v="364" dt="2024-05-09T21:10:16.633"/>
    <p1510:client id="{89295AC1-7006-4612-9672-C3E6662A321C}" v="281" dt="2024-05-09T18:08:13.539"/>
    <p1510:client id="{DFF6E3C7-562E-62DE-8B97-902052C38B05}" v="43" dt="2024-05-09T18:23:13.413"/>
    <p1510:client id="{EE333B5C-DDB0-479C-B0C4-38181E85C9B0}" v="11" vWet="13" dt="2024-05-09T18:27:37.46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AC0A7D5-7262-AC27-20FC-324DC247F41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505AB9-D022-DC62-1EA7-2573D74F674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899838-2110-47E1-85E6-D0E1AA395C29}" type="datetimeFigureOut">
              <a:rPr lang="en-001" smtClean="0"/>
              <a:t>10/05/2024</a:t>
            </a:fld>
            <a:endParaRPr lang="en-00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68619A-1D70-B8A4-7871-F84AFD310E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E0D34F-5CA5-124D-5F7D-56CB29F2EA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310415-FC65-4CD1-84C1-05C6713B0968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8607025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3.jpeg>
</file>

<file path=ppt/media/image3.png>
</file>

<file path=ppt/media/image4.jpeg>
</file>

<file path=ppt/media/image5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5197CC-FCF2-40D6-865C-0A1F326CB4ED}" type="datetimeFigureOut">
              <a:rPr lang="x-none" smtClean="0"/>
              <a:t>10/05/2024</a:t>
            </a:fld>
            <a:endParaRPr 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DB75ED-A500-4347-90A4-40478EA146D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727754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DB75ED-A500-4347-90A4-40478EA146D5}" type="slidenum">
              <a:rPr lang="x-none" smtClean="0"/>
              <a:t>8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720675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4A26-F937-D2DB-C7A9-91B54C89C4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B283A-2890-E1B1-2A68-C03FE61AB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5CEF10-A6DA-E8E1-9535-AB79950716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D6931-161F-4DBE-A25C-A9BD700E5E73}" type="datetime8">
              <a:rPr lang="x-none" smtClean="0"/>
              <a:t>10/05/2024 2:19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E77A8-D853-8B81-B84F-25A50D5C8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93761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1D50F-2880-328A-3F32-A657D6B18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667D1-545E-6024-90DC-626E5195FE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F5F12-8BD9-0014-CDE6-3BBD161F6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0014D-8807-4966-A67A-322AE0C56EED}" type="datetime8">
              <a:rPr lang="x-none" smtClean="0"/>
              <a:t>10/05/2024 2:19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912FF-09CF-9E0F-B78E-C62F6F025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A22FB-900B-A4D6-FDBB-4A4A9A8AC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55149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5A28C3-E42D-BDEC-C61F-A9E33C8954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0773F4-A4FE-6068-38F8-A7213660D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6798-2D9F-82F8-C346-11338880F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520D1-12D1-4D28-99BD-20973DB6EE21}" type="datetime8">
              <a:rPr lang="x-none" smtClean="0"/>
              <a:t>10/05/2024 2:19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1E9BB-D42C-5CE0-6D2A-1C3F2CEE6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FC51A3-7444-74EE-88BD-2DFEA17D5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4261638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11421-5F17-2759-8071-B56448D67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365126"/>
            <a:ext cx="11111696" cy="11511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C9E1-B8B9-0E4A-42EB-1F13F63B3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724025"/>
            <a:ext cx="11111696" cy="4452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FF24C-52E2-1E30-BDA7-A7A7C7C6F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53F73-8E41-4F6B-ACF0-94D05F988E74}" type="datetime8">
              <a:rPr lang="x-none" smtClean="0"/>
              <a:t>10/05/2024 2:19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07D6C-86BA-7537-0B77-D582A6BB4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05A294-3A4B-57C5-5812-94DCCC599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16678" y="6356349"/>
            <a:ext cx="2743200" cy="365125"/>
          </a:xfrm>
        </p:spPr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108817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403FB-5A98-8204-B690-18055457F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32119-9C80-1EE0-1ACB-9C5D7FB99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B5140-1917-C136-D440-E6D523B56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4BD21-0F8C-4872-A1F1-42C72E885A8F}" type="datetime8">
              <a:rPr lang="x-none" smtClean="0"/>
              <a:t>10/05/2024 2:19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DF99B-1388-1EF9-AB5C-0F58C82132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C228E-0CF8-49ED-58D2-CDD61B1B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97160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AA4ED-7C44-6D31-4DF3-212200A33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365126"/>
            <a:ext cx="11111696" cy="11511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1D8CFE-3607-793C-1312-EAFB455F68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152" y="1695672"/>
            <a:ext cx="5479648" cy="4481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AD6417-38D9-8049-4F60-DA359E8783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95671"/>
            <a:ext cx="5479648" cy="44812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290688-AC51-682D-E69A-0BA0337A7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93DD0-6178-4EE3-8194-4D4F6AB06BDE}" type="datetime8">
              <a:rPr lang="x-none" smtClean="0"/>
              <a:t>10/05/2024 2:19 am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965BED-F386-D034-B8E0-5C331DF4E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81A28-95D8-3A12-9617-ECDFAEB02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3128058" cy="365125"/>
          </a:xfrm>
        </p:spPr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364382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63353-30F0-80CE-543A-D76EC5174D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C95ED-70BC-3C88-0F88-DF5981EF6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16F92F-2DDD-BC04-768B-C1A2404BFF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CD8171-47EB-E13F-91F3-07F299C9DE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00CE50-0F62-3872-8795-2290AAC21F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478F85-6432-182A-C388-E162D523A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BE7C0-6E5B-442C-B665-DBBD86F9489B}" type="datetime8">
              <a:rPr lang="x-none" smtClean="0"/>
              <a:t>10/05/2024 2:19 am</a:t>
            </a:fld>
            <a:endParaRPr lang="x-non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145E7F-C67F-2C55-D876-0D306B6F0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C3FD2C-8E2F-2900-5792-9D004992C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671775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A83B9-78C5-40C7-A80A-8796D8522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1C80E4-573C-348D-9222-4FA471322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AE15C-62EC-4F2B-AC0D-DE1A2571E59A}" type="datetime8">
              <a:rPr lang="x-none" smtClean="0"/>
              <a:t>10/05/2024 2:19 am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4839C-6521-27C7-4409-3753429DD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0F7021-06E6-1298-9DFC-6A78C4377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862695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2473AC-84B8-FE10-8843-648D34D73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F03D0-56B8-495E-BE57-C1EA579ED97C}" type="datetime8">
              <a:rPr lang="x-none" smtClean="0"/>
              <a:t>10/05/2024 2:19 am</a:t>
            </a:fld>
            <a:endParaRPr lang="x-non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F9CFAF-9605-4BD5-C24B-194070E6E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9A9694-EBA9-FFC8-7F48-AE0EF7BC3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199636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DAA62-9E69-2BFF-1F1D-CBB0036B8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A7BCA-7CFC-B42C-3BF9-160590FE8D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88661-F1C0-645B-2531-2E4AF245D4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F500C5-CB59-DAF3-C667-9F81DFC6B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27A7-64C5-4231-94D1-478452334A00}" type="datetime8">
              <a:rPr lang="x-none" smtClean="0"/>
              <a:t>10/05/2024 2:19 am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E75CA3-F7E8-E2A3-E242-0435AF9FF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12CCB0-9F2E-6217-B59E-C2CE822E3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82877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FE80E-C07D-DB5F-23E5-9F2C3750C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7BF4B7-6F70-2F92-C39A-1289A8CD50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x-non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A3090-B77C-E2AD-96ED-8515041765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0708FA-1937-71EB-70AE-592C4B97E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F1E70-87FB-4844-AD91-5B7BC21013AF}" type="datetime8">
              <a:rPr lang="x-none" smtClean="0"/>
              <a:t>10/05/2024 2:19 am</a:t>
            </a:fld>
            <a:endParaRPr lang="x-non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3FC46-76CF-2F59-B7F2-07CF7E772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5BD580-57ED-D4CB-93BB-75555C258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800125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6D67FA-3D07-909A-FF5E-0F481B428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DFD816-898A-EF1B-5C4D-D9E50B9E7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x-non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F323B-BEB1-596C-3F65-F91B2FEA2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Bahnschrift" panose="020B0502040204020203" pitchFamily="34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062E0CD2-6338-4268-B1E7-70898A3C3234}" type="datetime8">
              <a:rPr lang="x-none" smtClean="0"/>
              <a:pPr/>
              <a:t>10/05/2024 2:19 am</a:t>
            </a:fld>
            <a:endParaRPr 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D334D-7302-6F94-7CB8-CD1D5841B0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Bahnschrift" panose="020B0502040204020203" pitchFamily="34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x-non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3F737-FA23-8E76-9358-93CC81D69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0">
                <a:solidFill>
                  <a:schemeClr val="tx1"/>
                </a:solidFill>
                <a:latin typeface="Bahnschrift" panose="020B0502040204020203" pitchFamily="34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E5D9271B-17BF-495A-A910-CB43B2266855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5344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600" b="1" kern="1200">
          <a:solidFill>
            <a:srgbClr val="A6373E"/>
          </a:solidFill>
          <a:latin typeface="Bahnschrift" panose="020B0502040204020203" pitchFamily="34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Bahnschrift" panose="020B0502040204020203" pitchFamily="34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Bahnschrift" panose="020B0502040204020203" pitchFamily="34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hnschrift" panose="020B0502040204020203" pitchFamily="34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ahnschrift" panose="020B0502040204020203" pitchFamily="34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Bahnschrift" panose="020B0502040204020203" pitchFamily="34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5.jpe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47" name="Rectangle 1146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38" name="Picture 2" descr="Pakistan's Epidemic Of Extrajudicial Killings And Enforced Disappearances">
            <a:extLst>
              <a:ext uri="{FF2B5EF4-FFF2-40B4-BE49-F238E27FC236}">
                <a16:creationId xmlns:a16="http://schemas.microsoft.com/office/drawing/2014/main" id="{4587412C-DEDD-D676-C678-317607EC9E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2" r="16287"/>
          <a:stretch/>
        </p:blipFill>
        <p:spPr bwMode="auto">
          <a:xfrm>
            <a:off x="2522358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48" name="Rectangle 1147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218E4C-182F-C914-34B8-0CF31D65F3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9930" y="340689"/>
            <a:ext cx="5224836" cy="2165123"/>
          </a:xfrm>
          <a:noFill/>
        </p:spPr>
        <p:txBody>
          <a:bodyPr anchor="ctr">
            <a:normAutofit/>
          </a:bodyPr>
          <a:lstStyle/>
          <a:p>
            <a:pPr algn="l"/>
            <a:r>
              <a:rPr lang="en-US">
                <a:solidFill>
                  <a:srgbClr val="A6373E"/>
                </a:solidFill>
              </a:rPr>
              <a:t>Stolen Voices, Stolen Votes</a:t>
            </a:r>
            <a:endParaRPr lang="en-001">
              <a:solidFill>
                <a:srgbClr val="A6373E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34E7068-3A40-B7AD-99D2-1A277C1626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5615" y="2282075"/>
            <a:ext cx="4828955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</a:rPr>
              <a:t>“Unmasking Enforced    </a:t>
            </a:r>
            <a:b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</a:rPr>
              <a:t> Disappearances in </a:t>
            </a:r>
            <a:b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3200">
                <a:solidFill>
                  <a:schemeClr val="tx1">
                    <a:lumMod val="85000"/>
                    <a:lumOff val="15000"/>
                  </a:schemeClr>
                </a:solidFill>
              </a:rPr>
              <a:t> Pakistani Elections</a:t>
            </a:r>
            <a:endParaRPr lang="en-001" sz="32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42" name="TextBox 1141">
            <a:extLst>
              <a:ext uri="{FF2B5EF4-FFF2-40B4-BE49-F238E27FC236}">
                <a16:creationId xmlns:a16="http://schemas.microsoft.com/office/drawing/2014/main" id="{FD63EFC8-B221-0817-DAE7-180E317CE031}"/>
              </a:ext>
            </a:extLst>
          </p:cNvPr>
          <p:cNvSpPr txBox="1"/>
          <p:nvPr/>
        </p:nvSpPr>
        <p:spPr>
          <a:xfrm>
            <a:off x="319930" y="4049389"/>
            <a:ext cx="4576036" cy="22929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b="1">
                <a:solidFill>
                  <a:srgbClr val="A6373E"/>
                </a:solidFill>
                <a:latin typeface="Bahnschrift" panose="020B0502040204020203" pitchFamily="34" charset="0"/>
              </a:rPr>
              <a:t>By</a:t>
            </a:r>
            <a:endParaRPr lang="en-US" sz="2000" b="1">
              <a:solidFill>
                <a:srgbClr val="A6373E"/>
              </a:solidFill>
              <a:latin typeface="Bahnschrift" panose="020B0502040204020203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tx1">
                    <a:lumMod val="85000"/>
                    <a:lumOff val="15000"/>
                  </a:schemeClr>
                </a:solidFill>
                <a:latin typeface="Bahnschrift" panose="020B0502040204020203" pitchFamily="34" charset="0"/>
              </a:rPr>
              <a:t>Muhammad Umer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tx1">
                    <a:lumMod val="85000"/>
                    <a:lumOff val="15000"/>
                  </a:schemeClr>
                </a:solidFill>
                <a:latin typeface="Bahnschrift" panose="020B0502040204020203" pitchFamily="34" charset="0"/>
              </a:rPr>
              <a:t>Danial Ahmed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tx1">
                    <a:lumMod val="85000"/>
                    <a:lumOff val="15000"/>
                  </a:schemeClr>
                </a:solidFill>
                <a:latin typeface="Bahnschrift" panose="020B0502040204020203" pitchFamily="34" charset="0"/>
              </a:rPr>
              <a:t>Syeda Fatima Zahra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tx1">
                    <a:lumMod val="85000"/>
                    <a:lumOff val="15000"/>
                  </a:schemeClr>
                </a:solidFill>
                <a:latin typeface="Bahnschrift" panose="020B0502040204020203" pitchFamily="34" charset="0"/>
              </a:rPr>
              <a:t>Muhammad Ahmed Mohsin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300">
                <a:solidFill>
                  <a:schemeClr val="tx1">
                    <a:lumMod val="85000"/>
                    <a:lumOff val="15000"/>
                  </a:schemeClr>
                </a:solidFill>
                <a:latin typeface="Bahnschrift" panose="020B0502040204020203" pitchFamily="34" charset="0"/>
              </a:rPr>
              <a:t>Muhammad Ali Farooq</a:t>
            </a:r>
            <a:endParaRPr lang="en-001" sz="2300">
              <a:solidFill>
                <a:schemeClr val="tx1">
                  <a:lumMod val="85000"/>
                  <a:lumOff val="15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182587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The Ontario NDP and the Art of Political Manipulation - NDP Socialist Caucus">
            <a:extLst>
              <a:ext uri="{FF2B5EF4-FFF2-40B4-BE49-F238E27FC236}">
                <a16:creationId xmlns:a16="http://schemas.microsoft.com/office/drawing/2014/main" id="{D18B2EB1-34F4-F10E-28A3-E62879EC73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34" r="22766" b="-2"/>
          <a:stretch/>
        </p:blipFill>
        <p:spPr bwMode="auto">
          <a:xfrm>
            <a:off x="6471920" y="1"/>
            <a:ext cx="572690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7829E4-DC5B-8724-EC46-37609179F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365125"/>
            <a:ext cx="7577688" cy="1443355"/>
          </a:xfrm>
        </p:spPr>
        <p:txBody>
          <a:bodyPr>
            <a:normAutofit fontScale="90000"/>
          </a:bodyPr>
          <a:lstStyle/>
          <a:p>
            <a:r>
              <a:rPr lang="en-US">
                <a:solidFill>
                  <a:srgbClr val="000000"/>
                </a:solidFill>
              </a:rPr>
              <a:t>A </a:t>
            </a:r>
            <a:r>
              <a:rPr lang="en-US"/>
              <a:t>Tool</a:t>
            </a:r>
            <a:r>
              <a:rPr lang="en-US">
                <a:solidFill>
                  <a:srgbClr val="000000"/>
                </a:solidFill>
              </a:rPr>
              <a:t> for </a:t>
            </a:r>
            <a:br>
              <a:rPr lang="en-US">
                <a:solidFill>
                  <a:srgbClr val="000000"/>
                </a:solidFill>
              </a:rPr>
            </a:br>
            <a:r>
              <a:rPr lang="en-US"/>
              <a:t>Political Manipulation</a:t>
            </a:r>
            <a:endParaRPr lang="en-001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39202C-5A18-C13C-DFBF-4D840AF1DF8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0152" y="1980275"/>
                <a:ext cx="6582008" cy="4104323"/>
              </a:xfrm>
            </p:spPr>
            <p:txBody>
              <a:bodyPr>
                <a:no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300" b="1" dirty="0">
                    <a:solidFill>
                      <a:srgbClr val="5C2A08"/>
                    </a:solidFill>
                  </a:rPr>
                  <a:t>Targeting Candidates and Supporters </a:t>
                </a:r>
                <a14:m>
                  <m:oMath xmlns:m="http://schemas.openxmlformats.org/officeDocument/2006/math">
                    <m:r>
                      <a:rPr lang="en-US" sz="2300" b="1" i="1" smtClean="0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300" b="1" dirty="0">
                    <a:solidFill>
                      <a:srgbClr val="5C2A08"/>
                    </a:solidFill>
                  </a:rPr>
                  <a:t> </a:t>
                </a:r>
                <a:r>
                  <a:rPr lang="en-US" sz="2300" dirty="0"/>
                  <a:t>Cases of enforced disappearances surged during the 2024 elections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2300" b="1" dirty="0">
                    <a:solidFill>
                      <a:srgbClr val="5C2A08"/>
                    </a:solidFill>
                  </a:rPr>
                  <a:t>Silencing Opposition Voices </a:t>
                </a:r>
                <a14:m>
                  <m:oMath xmlns:m="http://schemas.openxmlformats.org/officeDocument/2006/math">
                    <m:r>
                      <a:rPr lang="en-US" sz="2300" b="1" i="1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300" b="1" dirty="0">
                    <a:solidFill>
                      <a:srgbClr val="5C2A08"/>
                    </a:solidFill>
                  </a:rPr>
                  <a:t> </a:t>
                </a:r>
                <a:r>
                  <a:rPr lang="en-US" sz="2300" dirty="0"/>
                  <a:t>Intimidate and silence individuals critical of the “government” or those perceived as threats to the desired election outcome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2300" b="1" dirty="0">
                    <a:solidFill>
                      <a:srgbClr val="5C2A08"/>
                    </a:solidFill>
                  </a:rPr>
                  <a:t>Creating a Climate of Fear </a:t>
                </a:r>
                <a14:m>
                  <m:oMath xmlns:m="http://schemas.openxmlformats.org/officeDocument/2006/math">
                    <m:r>
                      <a:rPr lang="en-US" sz="2300" b="1" i="1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300" b="1" dirty="0">
                    <a:solidFill>
                      <a:srgbClr val="5C2A08"/>
                    </a:solidFill>
                  </a:rPr>
                  <a:t> </a:t>
                </a:r>
                <a:r>
                  <a:rPr lang="en-US" sz="2300" dirty="0"/>
                  <a:t>Generate fear and uncertainty, discouraging political participation and undermining the fairness of the elections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939202C-5A18-C13C-DFBF-4D840AF1DF8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0152" y="1980275"/>
                <a:ext cx="6582008" cy="4104323"/>
              </a:xfrm>
              <a:blipFill>
                <a:blip r:embed="rId3"/>
                <a:stretch>
                  <a:fillRect l="-1112" t="-1337" r="-741" b="-5646"/>
                </a:stretch>
              </a:blipFill>
            </p:spPr>
            <p:txBody>
              <a:bodyPr/>
              <a:lstStyle/>
              <a:p>
                <a:r>
                  <a:rPr lang="en-001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9C01F-F58B-7EC3-CDBE-E2928F8D4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10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3870644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48123-7617-F2E4-EAB3-214ED0539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Ethical Fallout: </a:t>
            </a:r>
            <a:r>
              <a:rPr lang="en-US">
                <a:solidFill>
                  <a:srgbClr val="000000"/>
                </a:solidFill>
              </a:rPr>
              <a:t>A Society Scarred</a:t>
            </a:r>
            <a:endParaRPr lang="en-001">
              <a:solidFill>
                <a:srgbClr val="0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66ADE-6A49-FD93-FAE7-0AFE8999B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600" b="1" dirty="0">
                <a:solidFill>
                  <a:srgbClr val="5C2A08"/>
                </a:solidFill>
                <a:latin typeface="Bahnschrift"/>
                <a:ea typeface="Roboto"/>
                <a:cs typeface="Roboto"/>
              </a:rPr>
              <a:t>Erosion of Democratic Principles</a:t>
            </a:r>
            <a:endParaRPr lang="en-US" sz="2600" dirty="0">
              <a:solidFill>
                <a:srgbClr val="5C2A08"/>
              </a:solidFill>
              <a:latin typeface="Bahnschrift"/>
              <a:ea typeface="Roboto"/>
              <a:cs typeface="Roboto"/>
            </a:endParaRPr>
          </a:p>
          <a:p>
            <a:pPr lvl="1"/>
            <a:r>
              <a:rPr lang="en-US" sz="2200" dirty="0">
                <a:solidFill>
                  <a:srgbClr val="000000"/>
                </a:solidFill>
                <a:latin typeface="Bahnschrift"/>
                <a:ea typeface="Roboto"/>
                <a:cs typeface="Roboto"/>
              </a:rPr>
              <a:t>Violation of fundamental human rights</a:t>
            </a:r>
            <a:endParaRPr lang="en-US" sz="2200" dirty="0">
              <a:solidFill>
                <a:srgbClr val="5C2A08"/>
              </a:solidFill>
              <a:latin typeface="Bahnschrift"/>
              <a:ea typeface="Roboto"/>
              <a:cs typeface="Roboto"/>
            </a:endParaRPr>
          </a:p>
          <a:p>
            <a:pPr lvl="1"/>
            <a:r>
              <a:rPr lang="en-US" sz="2200" dirty="0">
                <a:solidFill>
                  <a:srgbClr val="000000"/>
                </a:solidFill>
                <a:latin typeface="Bahnschrift"/>
                <a:ea typeface="Roboto"/>
                <a:cs typeface="Roboto"/>
              </a:rPr>
              <a:t>Undermining free and fair elections</a:t>
            </a:r>
            <a:endParaRPr lang="en-US" sz="2200" dirty="0">
              <a:solidFill>
                <a:srgbClr val="5C2A08"/>
              </a:solidFill>
              <a:latin typeface="Bahnschrift"/>
              <a:ea typeface="Roboto"/>
              <a:cs typeface="Roboto"/>
            </a:endParaRPr>
          </a:p>
          <a:p>
            <a:pPr lvl="1"/>
            <a:r>
              <a:rPr lang="en-US" sz="2200" dirty="0">
                <a:solidFill>
                  <a:srgbClr val="000000"/>
                </a:solidFill>
                <a:latin typeface="Bahnschrift"/>
                <a:ea typeface="Roboto"/>
                <a:cs typeface="Roboto"/>
              </a:rPr>
              <a:t>Weakening the rule of law and accountability</a:t>
            </a:r>
            <a:endParaRPr lang="en-US" sz="2200" dirty="0">
              <a:solidFill>
                <a:srgbClr val="5C2A08"/>
              </a:solidFill>
              <a:latin typeface="Bahnschrift"/>
            </a:endParaRPr>
          </a:p>
          <a:p>
            <a:r>
              <a:rPr lang="en-US" sz="2400" b="1" dirty="0">
                <a:solidFill>
                  <a:srgbClr val="5C2A08"/>
                </a:solidFill>
                <a:latin typeface="Bahnschrift"/>
                <a:ea typeface="Roboto"/>
                <a:cs typeface="Roboto"/>
              </a:rPr>
              <a:t>Impact on Victims and Families</a:t>
            </a:r>
            <a:endParaRPr lang="en-US" sz="2400" dirty="0">
              <a:latin typeface="Bahnschrift"/>
              <a:ea typeface="Roboto"/>
              <a:cs typeface="Roboto"/>
            </a:endParaRPr>
          </a:p>
          <a:p>
            <a:pPr lvl="1"/>
            <a:r>
              <a:rPr lang="en-US" dirty="0">
                <a:latin typeface="Bahnschrift"/>
                <a:ea typeface="Roboto"/>
                <a:cs typeface="Roboto"/>
              </a:rPr>
              <a:t>Psychological trauma and emotional distress</a:t>
            </a:r>
          </a:p>
          <a:p>
            <a:pPr lvl="1"/>
            <a:r>
              <a:rPr lang="en-US" dirty="0">
                <a:latin typeface="Bahnschrift"/>
                <a:ea typeface="Roboto"/>
                <a:cs typeface="Roboto"/>
              </a:rPr>
              <a:t>Loss of loved ones and the agony of uncertainty</a:t>
            </a:r>
          </a:p>
          <a:p>
            <a:pPr lvl="1"/>
            <a:r>
              <a:rPr lang="en-US" dirty="0">
                <a:latin typeface="Bahnschrift"/>
                <a:ea typeface="Roboto"/>
                <a:cs typeface="Roboto"/>
              </a:rPr>
              <a:t>Economic hardship and social stigma</a:t>
            </a:r>
          </a:p>
          <a:p>
            <a:r>
              <a:rPr lang="en-US" sz="2500" b="1" dirty="0">
                <a:solidFill>
                  <a:srgbClr val="5C2A08"/>
                </a:solidFill>
                <a:latin typeface="Bahnschrift"/>
                <a:ea typeface="Roboto"/>
                <a:cs typeface="Roboto"/>
              </a:rPr>
              <a:t>Loss of Public Trust</a:t>
            </a:r>
          </a:p>
          <a:p>
            <a:pPr lvl="1"/>
            <a:r>
              <a:rPr lang="en-US" dirty="0">
                <a:latin typeface="Bahnschrift"/>
                <a:ea typeface="Roboto"/>
                <a:cs typeface="Roboto"/>
              </a:rPr>
              <a:t>Growing distrust in government and institutions</a:t>
            </a:r>
          </a:p>
          <a:p>
            <a:pPr lvl="1"/>
            <a:r>
              <a:rPr lang="en-US" dirty="0">
                <a:latin typeface="Bahnschrift"/>
                <a:ea typeface="Roboto"/>
                <a:cs typeface="Roboto"/>
              </a:rPr>
              <a:t>Fear of expressing dissent or political opinions</a:t>
            </a:r>
          </a:p>
          <a:p>
            <a:pPr lvl="1"/>
            <a:r>
              <a:rPr lang="en-US" dirty="0">
                <a:latin typeface="Bahnschrift"/>
                <a:ea typeface="Roboto"/>
                <a:cs typeface="Roboto"/>
              </a:rPr>
              <a:t>Erosion of social cohesion and stability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37FB94-2E85-E32A-DDD4-A52F2BAB8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11</a:t>
            </a:fld>
            <a:endParaRPr lang="x-none"/>
          </a:p>
        </p:txBody>
      </p:sp>
      <p:pic>
        <p:nvPicPr>
          <p:cNvPr id="209" name="Picture 208">
            <a:extLst>
              <a:ext uri="{FF2B5EF4-FFF2-40B4-BE49-F238E27FC236}">
                <a16:creationId xmlns:a16="http://schemas.microsoft.com/office/drawing/2014/main" id="{676872ED-7914-1626-74DA-B3B558C18537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21010" y="2074233"/>
            <a:ext cx="4238868" cy="335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494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The Art and Soul of Building a Movement: Life in the Web – Hayley Lever">
            <a:extLst>
              <a:ext uri="{FF2B5EF4-FFF2-40B4-BE49-F238E27FC236}">
                <a16:creationId xmlns:a16="http://schemas.microsoft.com/office/drawing/2014/main" id="{1262B63B-7A85-536C-720E-7A8F1854D3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0" cy="6869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1A523B-7467-676B-C00F-43E2BD6C1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365125"/>
            <a:ext cx="11111696" cy="1358899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Stakeholders</a:t>
            </a:r>
            <a:br>
              <a:rPr lang="en-US"/>
            </a:br>
            <a:r>
              <a:rPr lang="en-US">
                <a:solidFill>
                  <a:srgbClr val="000000"/>
                </a:solidFill>
              </a:rPr>
              <a:t>A Complex Web of Interests</a:t>
            </a:r>
            <a:endParaRPr lang="en-001">
              <a:solidFill>
                <a:srgbClr val="0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F353D-01F9-4B0F-795C-CE805FD456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899921"/>
            <a:ext cx="11111696" cy="4456428"/>
          </a:xfrm>
        </p:spPr>
        <p:txBody>
          <a:bodyPr anchor="ctr">
            <a:normAutofit lnSpcReduction="10000"/>
          </a:bodyPr>
          <a:lstStyle/>
          <a:p>
            <a:r>
              <a:rPr lang="en-US" sz="2400" b="1">
                <a:solidFill>
                  <a:srgbClr val="5C2A08"/>
                </a:solidFill>
              </a:rPr>
              <a:t>Victims and Families: </a:t>
            </a:r>
            <a:r>
              <a:rPr lang="en-US" sz="2400"/>
              <a:t>Seeking justice, truth, and accountability for their missing loved ones</a:t>
            </a:r>
          </a:p>
          <a:p>
            <a:r>
              <a:rPr lang="en-US" sz="2400" b="1">
                <a:solidFill>
                  <a:srgbClr val="5C2A08"/>
                </a:solidFill>
              </a:rPr>
              <a:t>Government and Security Agencies: </a:t>
            </a:r>
            <a:r>
              <a:rPr lang="en-US" sz="2400"/>
              <a:t>Maintaining control, suppressing dissent, and achieving political goals through enforced disappearances</a:t>
            </a:r>
          </a:p>
          <a:p>
            <a:r>
              <a:rPr lang="en-US" sz="2400" b="1">
                <a:solidFill>
                  <a:srgbClr val="5C2A08"/>
                </a:solidFill>
              </a:rPr>
              <a:t>Political Parties and Candidates: </a:t>
            </a:r>
            <a:r>
              <a:rPr lang="en-US" sz="2400"/>
              <a:t>Navigating a climate of fear, seeking to protect their members, and striving for fair elections</a:t>
            </a:r>
          </a:p>
          <a:p>
            <a:pPr>
              <a:lnSpc>
                <a:spcPct val="110000"/>
              </a:lnSpc>
            </a:pPr>
            <a:r>
              <a:rPr lang="en-US" sz="2400" b="1">
                <a:solidFill>
                  <a:srgbClr val="5C2A08"/>
                </a:solidFill>
              </a:rPr>
              <a:t>Civil Society Organizations and Human Rights Defenders: </a:t>
            </a:r>
            <a:r>
              <a:rPr lang="en-US" sz="2400"/>
              <a:t>Advocating for victims, demanding accountability, and working to raise awareness about enforced disappearances</a:t>
            </a:r>
          </a:p>
          <a:p>
            <a:r>
              <a:rPr lang="en-US" sz="2400" b="1">
                <a:solidFill>
                  <a:srgbClr val="5C2A08"/>
                </a:solidFill>
              </a:rPr>
              <a:t>International Community</a:t>
            </a:r>
            <a:r>
              <a:rPr lang="en-US" sz="2400"/>
              <a:t>: Monitoring the human rights situation in Pakistan, urging the government to address enforced disappearances, and offering support for human rights initiatives</a:t>
            </a:r>
            <a:endParaRPr lang="en-001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423BA4-462A-5A87-2057-3822DEAA1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12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4500151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2,008 Broken Gavel Royalty-Free Images, Stock Photos &amp; Pictures |  Shutterstock">
            <a:extLst>
              <a:ext uri="{FF2B5EF4-FFF2-40B4-BE49-F238E27FC236}">
                <a16:creationId xmlns:a16="http://schemas.microsoft.com/office/drawing/2014/main" id="{4EC90330-6595-0D11-605F-8976C663A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080" y="215053"/>
            <a:ext cx="9641840" cy="6427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6D1855-E4A7-8220-17E3-7FB60833A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365125"/>
            <a:ext cx="11111696" cy="1358899"/>
          </a:xfrm>
        </p:spPr>
        <p:txBody>
          <a:bodyPr>
            <a:normAutofit fontScale="90000"/>
          </a:bodyPr>
          <a:lstStyle/>
          <a:p>
            <a:r>
              <a:rPr lang="en-US"/>
              <a:t>Current Responses:</a:t>
            </a:r>
            <a:br>
              <a:rPr lang="en-US"/>
            </a:br>
            <a:r>
              <a:rPr lang="en-US">
                <a:solidFill>
                  <a:srgbClr val="000000"/>
                </a:solidFill>
              </a:rPr>
              <a:t>A System Failing Victims</a:t>
            </a:r>
            <a:endParaRPr lang="en-001">
              <a:solidFill>
                <a:srgbClr val="0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90EBA-061B-22D1-35FE-B60110087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724024"/>
            <a:ext cx="11111696" cy="4768851"/>
          </a:xfrm>
        </p:spPr>
        <p:txBody>
          <a:bodyPr anchor="ctr">
            <a:normAutofit lnSpcReduction="10000"/>
          </a:bodyPr>
          <a:lstStyle/>
          <a:p>
            <a:r>
              <a:rPr lang="en-US" sz="2400" b="1" dirty="0">
                <a:solidFill>
                  <a:srgbClr val="5C2A08"/>
                </a:solidFill>
              </a:rPr>
              <a:t>Commission of Inquiry on Enforced Disappearances (COIED)</a:t>
            </a:r>
            <a:r>
              <a:rPr lang="en-US" sz="2400" dirty="0"/>
              <a:t>: While established, COIED suffers from following limitations:</a:t>
            </a:r>
          </a:p>
          <a:p>
            <a:pPr lvl="1"/>
            <a:r>
              <a:rPr lang="en-US" dirty="0"/>
              <a:t>Lack of independence and resources</a:t>
            </a:r>
          </a:p>
          <a:p>
            <a:pPr lvl="1"/>
            <a:r>
              <a:rPr lang="en-US" dirty="0"/>
              <a:t>Limited investigative powers</a:t>
            </a:r>
          </a:p>
          <a:p>
            <a:pPr lvl="1"/>
            <a:r>
              <a:rPr lang="en-US" dirty="0"/>
              <a:t>Inability to hold perpetrators accountable</a:t>
            </a:r>
          </a:p>
          <a:p>
            <a:r>
              <a:rPr lang="en-US" sz="2400" b="1" dirty="0">
                <a:solidFill>
                  <a:srgbClr val="5C2A08"/>
                </a:solidFill>
              </a:rPr>
              <a:t>Judicial System: </a:t>
            </a:r>
            <a:r>
              <a:rPr lang="en-US" sz="2400" dirty="0"/>
              <a:t>Response to enforced disappearances has been inadequate:</a:t>
            </a:r>
          </a:p>
          <a:p>
            <a:pPr lvl="1"/>
            <a:r>
              <a:rPr lang="en-US" dirty="0"/>
              <a:t>Lack of independence and political influence</a:t>
            </a:r>
          </a:p>
          <a:p>
            <a:pPr lvl="1"/>
            <a:r>
              <a:rPr lang="en-US" dirty="0"/>
              <a:t>Slow and inefficient investigations and prosecutions</a:t>
            </a:r>
          </a:p>
          <a:p>
            <a:pPr lvl="1"/>
            <a:r>
              <a:rPr lang="en-US" dirty="0"/>
              <a:t>Fear of </a:t>
            </a:r>
            <a:r>
              <a:rPr lang="en-US"/>
              <a:t>reprisals in judges </a:t>
            </a:r>
            <a:r>
              <a:rPr lang="en-US" dirty="0"/>
              <a:t>and lawyers</a:t>
            </a:r>
          </a:p>
          <a:p>
            <a:r>
              <a:rPr lang="en-US" sz="2400" b="1" dirty="0">
                <a:solidFill>
                  <a:srgbClr val="5C2A08"/>
                </a:solidFill>
              </a:rPr>
              <a:t>International Pressure: </a:t>
            </a:r>
            <a:r>
              <a:rPr lang="en-US" sz="2400" dirty="0"/>
              <a:t>Impact remains limited due to:</a:t>
            </a:r>
          </a:p>
          <a:p>
            <a:pPr lvl="1"/>
            <a:r>
              <a:rPr lang="en-US" dirty="0"/>
              <a:t>Lack of effective enforcement mechanisms</a:t>
            </a:r>
          </a:p>
          <a:p>
            <a:pPr lvl="1"/>
            <a:r>
              <a:rPr lang="en-US" dirty="0"/>
              <a:t>Geopolitical considerations and competing interests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253791-7009-9E25-0E20-C5CE0033C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9778971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73A82-65E0-CF54-CEF2-FA40F751E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4641"/>
            <a:ext cx="10515600" cy="268223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9600"/>
              <a:t>Responsibility </a:t>
            </a:r>
            <a:r>
              <a:rPr lang="en-US" sz="9600">
                <a:solidFill>
                  <a:schemeClr val="tx1">
                    <a:lumMod val="85000"/>
                    <a:lumOff val="15000"/>
                  </a:schemeClr>
                </a:solidFill>
              </a:rPr>
              <a:t>of</a:t>
            </a:r>
            <a:br>
              <a:rPr lang="en-US" sz="96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9600">
                <a:solidFill>
                  <a:schemeClr val="tx1">
                    <a:lumMod val="85000"/>
                    <a:lumOff val="15000"/>
                  </a:schemeClr>
                </a:solidFill>
              </a:rPr>
              <a:t>Individuals</a:t>
            </a:r>
            <a:endParaRPr lang="en-001" sz="9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9F3D4-981A-F8CB-5E37-D3CD0D59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14</a:t>
            </a:fld>
            <a:endParaRPr lang="x-none"/>
          </a:p>
        </p:txBody>
      </p:sp>
      <p:pic>
        <p:nvPicPr>
          <p:cNvPr id="5" name="Picture 2" descr="Breaking the Silence” – Rural Dialogues – Community Dialogue">
            <a:extLst>
              <a:ext uri="{FF2B5EF4-FFF2-40B4-BE49-F238E27FC236}">
                <a16:creationId xmlns:a16="http://schemas.microsoft.com/office/drawing/2014/main" id="{FC123B03-799D-11F5-F9F4-052E7A6A62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61" t="5324" r="7719" b="10463"/>
          <a:stretch/>
        </p:blipFill>
        <p:spPr bwMode="auto">
          <a:xfrm>
            <a:off x="3532979" y="2890901"/>
            <a:ext cx="5126042" cy="355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17701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0C92A-CC18-7842-7E71-5E0CCDC38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412" y="344170"/>
            <a:ext cx="3704908" cy="3429000"/>
          </a:xfrm>
        </p:spPr>
        <p:txBody>
          <a:bodyPr anchor="ctr">
            <a:normAutofit/>
          </a:bodyPr>
          <a:lstStyle/>
          <a:p>
            <a:pPr algn="ctr"/>
            <a:r>
              <a:rPr lang="en-US" sz="6000"/>
              <a:t>Breaking the Silence</a:t>
            </a:r>
            <a:endParaRPr lang="en-001" sz="6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CC724-F068-F6FA-B546-59C4812ED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992880"/>
            <a:ext cx="7485413" cy="2363470"/>
          </a:xfrm>
        </p:spPr>
        <p:txBody>
          <a:bodyPr anchor="ctr">
            <a:normAutofit fontScale="92500" lnSpcReduction="20000"/>
          </a:bodyPr>
          <a:lstStyle/>
          <a:p>
            <a:pPr algn="r"/>
            <a:r>
              <a:rPr lang="en-US" sz="3200" b="1">
                <a:solidFill>
                  <a:srgbClr val="5C2A08"/>
                </a:solidFill>
              </a:rPr>
              <a:t>Be Informed</a:t>
            </a:r>
          </a:p>
          <a:p>
            <a:pPr algn="r"/>
            <a:r>
              <a:rPr lang="en-US" sz="3200" b="1">
                <a:solidFill>
                  <a:srgbClr val="5C2A08"/>
                </a:solidFill>
              </a:rPr>
              <a:t>Raise Awareness</a:t>
            </a:r>
          </a:p>
          <a:p>
            <a:pPr algn="r"/>
            <a:r>
              <a:rPr lang="en-US" sz="3200" b="1">
                <a:solidFill>
                  <a:srgbClr val="5C2A08"/>
                </a:solidFill>
              </a:rPr>
              <a:t>Demand Accountability</a:t>
            </a:r>
          </a:p>
          <a:p>
            <a:pPr algn="r"/>
            <a:r>
              <a:rPr lang="en-US" sz="3200" b="1">
                <a:solidFill>
                  <a:srgbClr val="5C2A08"/>
                </a:solidFill>
              </a:rPr>
              <a:t>Support Victims and Families</a:t>
            </a:r>
          </a:p>
          <a:p>
            <a:pPr algn="r"/>
            <a:r>
              <a:rPr lang="en-US" sz="3200" b="1">
                <a:solidFill>
                  <a:srgbClr val="5C2A08"/>
                </a:solidFill>
              </a:rPr>
              <a:t>Promote a Culture of Human Rights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FAA118-816C-ECCC-0C97-3CFBAFB7D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4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5D9271B-17BF-495A-A910-CB43B2266855}" type="slidenum">
              <a:rPr lang="x-none" sz="1200">
                <a:solidFill>
                  <a:schemeClr val="tx1">
                    <a:lumMod val="75000"/>
                    <a:lumOff val="25000"/>
                  </a:scheme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x-none" sz="1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246" name="Picture 6" descr="The Role of People, Process and Technology in Security Program Management">
            <a:extLst>
              <a:ext uri="{FF2B5EF4-FFF2-40B4-BE49-F238E27FC236}">
                <a16:creationId xmlns:a16="http://schemas.microsoft.com/office/drawing/2014/main" id="{60E87F99-12DD-3B17-AABD-A37EAF71E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071" y="344170"/>
            <a:ext cx="7180729" cy="3246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9AB89A-7D29-9749-EAF0-C697ABA9BFD5}"/>
              </a:ext>
            </a:extLst>
          </p:cNvPr>
          <p:cNvSpPr txBox="1"/>
          <p:nvPr/>
        </p:nvSpPr>
        <p:spPr>
          <a:xfrm>
            <a:off x="105092" y="4369088"/>
            <a:ext cx="425354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latin typeface="Bahnschrift" panose="020B0502040204020203" pitchFamily="34" charset="0"/>
              </a:rPr>
              <a:t>The Role of Individuals</a:t>
            </a:r>
            <a:endParaRPr lang="en-001" sz="4400" b="1" dirty="0">
              <a:latin typeface="Bahnschrift" panose="020B0502040204020203" pitchFamily="34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555D221-3D20-53E3-8452-4563BF651A16}"/>
              </a:ext>
            </a:extLst>
          </p:cNvPr>
          <p:cNvSpPr/>
          <p:nvPr/>
        </p:nvSpPr>
        <p:spPr>
          <a:xfrm>
            <a:off x="4223982" y="4622800"/>
            <a:ext cx="1181249" cy="866775"/>
          </a:xfrm>
          <a:prstGeom prst="rightArrow">
            <a:avLst>
              <a:gd name="adj1" fmla="val 50000"/>
              <a:gd name="adj2" fmla="val 68755"/>
            </a:avLst>
          </a:prstGeom>
          <a:solidFill>
            <a:schemeClr val="bg1"/>
          </a:solidFill>
          <a:ln w="76200">
            <a:solidFill>
              <a:srgbClr val="5C2A08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0919533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AD94D-262C-B72B-D32F-058F2CF05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267334"/>
            <a:ext cx="11111696" cy="135889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Leading the Charge:</a:t>
            </a:r>
            <a:br>
              <a:rPr lang="en-US" dirty="0"/>
            </a:br>
            <a:r>
              <a:rPr lang="en-US" dirty="0"/>
              <a:t>Faces of Courage and Resistance</a:t>
            </a:r>
            <a:endParaRPr lang="en-00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318A59-8165-182B-5B7A-86DE1A798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16</a:t>
            </a:fld>
            <a:endParaRPr lang="x-none"/>
          </a:p>
        </p:txBody>
      </p:sp>
      <p:pic>
        <p:nvPicPr>
          <p:cNvPr id="1026" name="Picture 2" descr="Who we are – Defence of Human Rights">
            <a:extLst>
              <a:ext uri="{FF2B5EF4-FFF2-40B4-BE49-F238E27FC236}">
                <a16:creationId xmlns:a16="http://schemas.microsoft.com/office/drawing/2014/main" id="{9D190783-B025-2C5C-D713-5B46117B70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592" y="1843405"/>
            <a:ext cx="2638425" cy="2638425"/>
          </a:xfrm>
          <a:prstGeom prst="roundRect">
            <a:avLst>
              <a:gd name="adj" fmla="val 4743"/>
            </a:avLst>
          </a:prstGeom>
          <a:solidFill>
            <a:srgbClr val="FFFFFF">
              <a:shade val="85000"/>
            </a:srgbClr>
          </a:solidFill>
          <a:ln w="38100">
            <a:solidFill>
              <a:schemeClr val="tx1"/>
            </a:solidFill>
          </a:ln>
          <a:effectLst/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7435C64-D63F-FEA0-A7CC-CDF8C2FEB0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550" y="1838959"/>
            <a:ext cx="2638425" cy="2638425"/>
          </a:xfrm>
          <a:prstGeom prst="roundRect">
            <a:avLst>
              <a:gd name="adj" fmla="val 5340"/>
            </a:avLst>
          </a:prstGeom>
          <a:solidFill>
            <a:srgbClr val="FFFFFF">
              <a:shade val="85000"/>
            </a:srgbClr>
          </a:solidFill>
          <a:ln w="38100">
            <a:solidFill>
              <a:schemeClr val="tx1"/>
            </a:solidFill>
          </a:ln>
          <a:effectLst/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9DE4E1B-F9F6-5D08-49D0-854081694B2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9082" y="1838959"/>
            <a:ext cx="2638426" cy="2638425"/>
          </a:xfrm>
          <a:prstGeom prst="roundRect">
            <a:avLst>
              <a:gd name="adj" fmla="val 6063"/>
            </a:avLst>
          </a:prstGeom>
          <a:solidFill>
            <a:srgbClr val="FFFFFF">
              <a:shade val="85000"/>
            </a:srgbClr>
          </a:solidFill>
          <a:ln w="38100">
            <a:solidFill>
              <a:schemeClr val="tx1"/>
            </a:solidFill>
          </a:ln>
          <a:effectLst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9117E2-8925-FDE5-5CA0-33470F1104AB}"/>
              </a:ext>
            </a:extLst>
          </p:cNvPr>
          <p:cNvSpPr txBox="1"/>
          <p:nvPr/>
        </p:nvSpPr>
        <p:spPr>
          <a:xfrm>
            <a:off x="828959" y="4547870"/>
            <a:ext cx="40376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Bahnschrift" panose="020B0502040204020203" pitchFamily="34" charset="0"/>
              </a:rPr>
              <a:t>Amina Masood Janjua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63E3C4-05D9-21DB-C9AB-8FB3ABC77EC6}"/>
              </a:ext>
            </a:extLst>
          </p:cNvPr>
          <p:cNvSpPr txBox="1"/>
          <p:nvPr/>
        </p:nvSpPr>
        <p:spPr>
          <a:xfrm>
            <a:off x="5396550" y="4583113"/>
            <a:ext cx="263842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 err="1">
                <a:latin typeface="Bahnschrift" panose="020B0502040204020203" pitchFamily="34" charset="0"/>
              </a:rPr>
              <a:t>Sorath</a:t>
            </a:r>
            <a:r>
              <a:rPr lang="en-US" sz="1800" b="1" dirty="0">
                <a:latin typeface="Bahnschrift" panose="020B0502040204020203" pitchFamily="34" charset="0"/>
              </a:rPr>
              <a:t> Lohar</a:t>
            </a:r>
            <a:endParaRPr lang="en-00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2C2C4C3-1FB6-F112-5BB6-C5B59238D32B}"/>
              </a:ext>
            </a:extLst>
          </p:cNvPr>
          <p:cNvSpPr txBox="1"/>
          <p:nvPr/>
        </p:nvSpPr>
        <p:spPr>
          <a:xfrm>
            <a:off x="8489082" y="4547870"/>
            <a:ext cx="26384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 err="1">
                <a:latin typeface="Bahnschrift" panose="020B0502040204020203" pitchFamily="34" charset="0"/>
              </a:rPr>
              <a:t>Sasui</a:t>
            </a:r>
            <a:r>
              <a:rPr lang="en-US" sz="1800" b="1" dirty="0">
                <a:latin typeface="Bahnschrift" panose="020B0502040204020203" pitchFamily="34" charset="0"/>
              </a:rPr>
              <a:t> Lohar</a:t>
            </a:r>
            <a:endParaRPr lang="en-00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6C9257C-066A-E99E-F367-D9A6A9E6D050}"/>
              </a:ext>
            </a:extLst>
          </p:cNvPr>
          <p:cNvSpPr txBox="1"/>
          <p:nvPr/>
        </p:nvSpPr>
        <p:spPr>
          <a:xfrm>
            <a:off x="5396550" y="4976656"/>
            <a:ext cx="573095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Bahnschrift" panose="020B0502040204020203" pitchFamily="34" charset="0"/>
              </a:rPr>
              <a:t> Co-founders of </a:t>
            </a:r>
            <a:r>
              <a:rPr lang="en-US" sz="1800" b="1" dirty="0">
                <a:solidFill>
                  <a:srgbClr val="C52139"/>
                </a:solidFill>
                <a:latin typeface="Bahnschrift" panose="020B0502040204020203" pitchFamily="34" charset="0"/>
              </a:rPr>
              <a:t>Voice of Missing Persons of Sindh</a:t>
            </a:r>
            <a:r>
              <a:rPr lang="en-US" sz="1800" dirty="0">
                <a:latin typeface="Bahnschrift" panose="020B0502040204020203" pitchFamily="34" charset="0"/>
              </a:rPr>
              <a:t>, sisters who have bravely led protests and hunger strikes for years, demanding justice for their missing brother and countless others, even in the face of harassment and violence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8DC923-D1BC-3C86-BBCB-A3BF415645A4}"/>
              </a:ext>
            </a:extLst>
          </p:cNvPr>
          <p:cNvSpPr txBox="1"/>
          <p:nvPr/>
        </p:nvSpPr>
        <p:spPr>
          <a:xfrm>
            <a:off x="820963" y="4915458"/>
            <a:ext cx="403768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Bahnschrift" panose="020B0502040204020203" pitchFamily="34" charset="0"/>
              </a:rPr>
              <a:t>Chairperson</a:t>
            </a:r>
            <a:br>
              <a:rPr lang="en-US" sz="1800" dirty="0">
                <a:latin typeface="Bahnschrift" panose="020B0502040204020203" pitchFamily="34" charset="0"/>
              </a:rPr>
            </a:br>
            <a:r>
              <a:rPr lang="en-US" sz="1800" b="1" dirty="0" err="1">
                <a:solidFill>
                  <a:srgbClr val="D76A24"/>
                </a:solidFill>
                <a:latin typeface="Bahnschrift" panose="020B0502040204020203" pitchFamily="34" charset="0"/>
              </a:rPr>
              <a:t>Defence</a:t>
            </a:r>
            <a:r>
              <a:rPr lang="en-US" sz="1800" b="1" dirty="0">
                <a:solidFill>
                  <a:srgbClr val="D76A24"/>
                </a:solidFill>
                <a:latin typeface="Bahnschrift" panose="020B0502040204020203" pitchFamily="34" charset="0"/>
              </a:rPr>
              <a:t> of Human Rights Pakistan</a:t>
            </a:r>
          </a:p>
          <a:p>
            <a:pPr algn="ctr"/>
            <a:r>
              <a:rPr lang="en-US" sz="1800" dirty="0">
                <a:latin typeface="Bahnschrift" panose="020B0502040204020203" pitchFamily="34" charset="0"/>
              </a:rPr>
              <a:t>Tirelessly campaigning against enforced disappearances, despite facing threats and intimidation</a:t>
            </a:r>
          </a:p>
        </p:txBody>
      </p:sp>
    </p:spTree>
    <p:extLst>
      <p:ext uri="{BB962C8B-B14F-4D97-AF65-F5344CB8AC3E}">
        <p14:creationId xmlns:p14="http://schemas.microsoft.com/office/powerpoint/2010/main" val="2478551133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1DD658-CCE3-136E-CD17-CBBD657CA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981200"/>
            <a:ext cx="11111696" cy="273304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5C2A08"/>
                </a:solidFill>
              </a:rPr>
              <a:t>Fear of Reprisals: </a:t>
            </a:r>
            <a:r>
              <a:rPr lang="en-US" dirty="0"/>
              <a:t>Fear of retaliation or social stigma can discourage individuals from speaking out</a:t>
            </a:r>
          </a:p>
          <a:p>
            <a:r>
              <a:rPr lang="en-US" b="1" dirty="0">
                <a:solidFill>
                  <a:srgbClr val="5C2A08"/>
                </a:solidFill>
              </a:rPr>
              <a:t>Lack of Knowledge: </a:t>
            </a:r>
            <a:r>
              <a:rPr lang="en-US" dirty="0"/>
              <a:t>Many people may not be fully aware of the issue or how to effectively contribute to solutions</a:t>
            </a:r>
          </a:p>
          <a:p>
            <a:r>
              <a:rPr lang="en-US" b="1" dirty="0">
                <a:solidFill>
                  <a:srgbClr val="5C2A08"/>
                </a:solidFill>
              </a:rPr>
              <a:t>Feeling of Powerlessness: </a:t>
            </a:r>
            <a:r>
              <a:rPr lang="en-US" dirty="0"/>
              <a:t>Individuals may feel that their actions alone cannot make a difference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DA060E-9C46-9BDB-BF8B-199D379FB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17</a:t>
            </a:fld>
            <a:endParaRPr lang="x-none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4D733ED-5224-9F23-9DB1-7BBEB2E31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365126"/>
            <a:ext cx="11111696" cy="1402714"/>
          </a:xfrm>
        </p:spPr>
        <p:txBody>
          <a:bodyPr>
            <a:normAutofit fontScale="90000"/>
          </a:bodyPr>
          <a:lstStyle/>
          <a:p>
            <a:r>
              <a:rPr lang="en-US" dirty="0"/>
              <a:t>Breaking the Silence:</a:t>
            </a:r>
            <a:br>
              <a:rPr lang="en-US" dirty="0"/>
            </a:br>
            <a:r>
              <a:rPr lang="en-US" dirty="0">
                <a:solidFill>
                  <a:srgbClr val="000000"/>
                </a:solidFill>
              </a:rPr>
              <a:t>Fear and Apathy</a:t>
            </a:r>
            <a:endParaRPr lang="en-001" dirty="0">
              <a:solidFill>
                <a:srgbClr val="0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0FA2D4-F234-49E1-EC6B-6FE4D0D13ABE}"/>
              </a:ext>
            </a:extLst>
          </p:cNvPr>
          <p:cNvSpPr txBox="1"/>
          <p:nvPr/>
        </p:nvSpPr>
        <p:spPr>
          <a:xfrm>
            <a:off x="1371600" y="4714240"/>
            <a:ext cx="9448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Bahnschrift" panose="020B0502040204020203" pitchFamily="34" charset="0"/>
                <a:ea typeface="CMU Serif" panose="02000603000000000000" pitchFamily="2" charset="0"/>
                <a:cs typeface="CMU Serif" panose="02000603000000000000" pitchFamily="2" charset="0"/>
              </a:rPr>
              <a:t>"Inaction breeds doubt and fear. Action breeds confidence and courage. If you want to conquer fear, do not sit home and think about it. Go out and get busy."</a:t>
            </a:r>
            <a:br>
              <a:rPr lang="en-US" sz="2400" i="0" dirty="0">
                <a:solidFill>
                  <a:srgbClr val="474747"/>
                </a:solidFill>
                <a:effectLst/>
                <a:highlight>
                  <a:srgbClr val="FFFFFF"/>
                </a:highlight>
                <a:latin typeface="Bahnschrift" panose="020B0502040204020203" pitchFamily="34" charset="0"/>
                <a:ea typeface="CMU Serif" panose="02000603000000000000" pitchFamily="2" charset="0"/>
                <a:cs typeface="CMU Serif" panose="02000603000000000000" pitchFamily="2" charset="0"/>
              </a:rPr>
            </a:br>
            <a:r>
              <a:rPr lang="en-US" sz="2200" i="0" dirty="0">
                <a:solidFill>
                  <a:srgbClr val="A6373E"/>
                </a:solidFill>
                <a:effectLst/>
                <a:highlight>
                  <a:srgbClr val="FFFFFF"/>
                </a:highlight>
                <a:latin typeface="Bahnschrift" panose="020B0502040204020203" pitchFamily="34" charset="0"/>
                <a:ea typeface="CMU Serif" panose="02000603000000000000" pitchFamily="2" charset="0"/>
                <a:cs typeface="CMU Serif" panose="02000603000000000000" pitchFamily="2" charset="0"/>
              </a:rPr>
              <a:t>Dale Carnegie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965F27-9235-10A7-0782-1AED2E62A365}"/>
              </a:ext>
            </a:extLst>
          </p:cNvPr>
          <p:cNvSpPr txBox="1"/>
          <p:nvPr/>
        </p:nvSpPr>
        <p:spPr>
          <a:xfrm>
            <a:off x="1305560" y="4829880"/>
            <a:ext cx="9580880" cy="13383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600" kern="100" dirty="0">
                <a:latin typeface="Bahnschrift" panose="020B0502040204020203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 </a:t>
            </a:r>
            <a:r>
              <a:rPr lang="en-US" sz="2600" b="1" kern="100" dirty="0">
                <a:solidFill>
                  <a:srgbClr val="A6373E"/>
                </a:solidFill>
                <a:latin typeface="Bahnschrift" panose="020B0502040204020203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Lawyers' Movement of 2007 </a:t>
            </a:r>
            <a:r>
              <a:rPr lang="en-US" sz="2600" kern="100" dirty="0">
                <a:latin typeface="Bahnschrift" panose="020B0502040204020203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demonstrated the ability of ordinary citizens to overcome fear and apathy, uniting to demand justice and the restoration of an independent judiciary</a:t>
            </a:r>
            <a:endParaRPr lang="en-001" sz="2600" kern="100" dirty="0">
              <a:effectLst/>
              <a:latin typeface="Bahnschrift" panose="020B0502040204020203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5744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40" name="Picture 4" descr="8 Social Media Predictions for 2018 - Zooka Creative">
            <a:extLst>
              <a:ext uri="{FF2B5EF4-FFF2-40B4-BE49-F238E27FC236}">
                <a16:creationId xmlns:a16="http://schemas.microsoft.com/office/drawing/2014/main" id="{E4286A02-D54E-3C64-E797-CE88873E8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117" y="1936982"/>
            <a:ext cx="5024273" cy="2749034"/>
          </a:xfrm>
          <a:prstGeom prst="rect">
            <a:avLst/>
          </a:prstGeom>
          <a:ln>
            <a:noFill/>
          </a:ln>
          <a:effectLst>
            <a:softEdge rad="2159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A7D1C69-5B82-7191-C735-5A135D463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365126"/>
            <a:ext cx="11111696" cy="156527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Collective Action</a:t>
            </a:r>
            <a:br>
              <a:rPr lang="en-US" dirty="0"/>
            </a:br>
            <a:r>
              <a:rPr lang="en-US" dirty="0">
                <a:solidFill>
                  <a:srgbClr val="000000"/>
                </a:solidFill>
              </a:rPr>
              <a:t>The Power of Unity</a:t>
            </a:r>
            <a:endParaRPr lang="en-001" dirty="0">
              <a:solidFill>
                <a:srgbClr val="0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C1408-5AF3-3226-01A2-2302FAE74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930400"/>
            <a:ext cx="5281527" cy="4190947"/>
          </a:xfrm>
        </p:spPr>
        <p:txBody>
          <a:bodyPr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b="1">
                <a:solidFill>
                  <a:srgbClr val="5C2A08"/>
                </a:solidFill>
              </a:rPr>
              <a:t>Supporting Human Rights Organizations</a:t>
            </a:r>
            <a:br>
              <a:rPr lang="en-US" sz="2400" b="1">
                <a:solidFill>
                  <a:srgbClr val="5C2A08"/>
                </a:solidFill>
              </a:rPr>
            </a:br>
            <a:r>
              <a:rPr lang="en-US" sz="2400">
                <a:solidFill>
                  <a:srgbClr val="A6373E"/>
                </a:solidFill>
              </a:rPr>
              <a:t>Contribute</a:t>
            </a:r>
            <a:r>
              <a:rPr lang="en-US" sz="2400"/>
              <a:t> to organizations working on enforced disappearances through donations, volunteering</a:t>
            </a:r>
          </a:p>
          <a:p>
            <a:pPr>
              <a:lnSpc>
                <a:spcPct val="100000"/>
              </a:lnSpc>
            </a:pPr>
            <a:r>
              <a:rPr lang="en-US" sz="2400" b="1">
                <a:solidFill>
                  <a:srgbClr val="5C2A08"/>
                </a:solidFill>
              </a:rPr>
              <a:t>Joining Protests and Demonstrations</a:t>
            </a:r>
            <a:br>
              <a:rPr lang="en-US" sz="2400" b="1">
                <a:solidFill>
                  <a:srgbClr val="5C2A08"/>
                </a:solidFill>
              </a:rPr>
            </a:br>
            <a:r>
              <a:rPr lang="en-US" sz="2400"/>
              <a:t>Participate in </a:t>
            </a:r>
            <a:r>
              <a:rPr lang="en-US" sz="2400">
                <a:solidFill>
                  <a:srgbClr val="A6373E"/>
                </a:solidFill>
              </a:rPr>
              <a:t>peaceful</a:t>
            </a:r>
            <a:r>
              <a:rPr lang="en-US" sz="2400"/>
              <a:t> protests and rallies to raise public awareness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112A2-6C8E-AF0D-8189-736BCDB99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18</a:t>
            </a:fld>
            <a:endParaRPr lang="x-non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EC16FE9-4467-B6D2-EAF6-1566E8B146F0}"/>
              </a:ext>
            </a:extLst>
          </p:cNvPr>
          <p:cNvSpPr txBox="1"/>
          <p:nvPr/>
        </p:nvSpPr>
        <p:spPr>
          <a:xfrm>
            <a:off x="6155489" y="4927601"/>
            <a:ext cx="5281527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>
                <a:solidFill>
                  <a:srgbClr val="5C2A08"/>
                </a:solidFill>
                <a:latin typeface="Bahnschrift" panose="020B0502040204020203" pitchFamily="34" charset="0"/>
              </a:rPr>
              <a:t>Utilizing Social Media</a:t>
            </a:r>
            <a:br>
              <a:rPr lang="en-US" sz="2400" b="1">
                <a:solidFill>
                  <a:srgbClr val="5C2A08"/>
                </a:solidFill>
                <a:latin typeface="Bahnschrift" panose="020B0502040204020203" pitchFamily="34" charset="0"/>
              </a:rPr>
            </a:br>
            <a:r>
              <a:rPr lang="en-US" sz="2400">
                <a:solidFill>
                  <a:srgbClr val="A6373E"/>
                </a:solidFill>
                <a:latin typeface="Bahnschrift" panose="020B0502040204020203" pitchFamily="34" charset="0"/>
              </a:rPr>
              <a:t>Share</a:t>
            </a:r>
            <a:r>
              <a:rPr lang="en-US" sz="2400">
                <a:latin typeface="Bahnschrift" panose="020B0502040204020203" pitchFamily="34" charset="0"/>
              </a:rPr>
              <a:t> information, stories, and calls to action on social media platforms</a:t>
            </a:r>
          </a:p>
        </p:txBody>
      </p:sp>
    </p:spTree>
    <p:extLst>
      <p:ext uri="{BB962C8B-B14F-4D97-AF65-F5344CB8AC3E}">
        <p14:creationId xmlns:p14="http://schemas.microsoft.com/office/powerpoint/2010/main" val="3171843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73A82-65E0-CF54-CEF2-FA40F751E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77353"/>
            <a:ext cx="10515600" cy="3495674"/>
          </a:xfrm>
        </p:spPr>
        <p:txBody>
          <a:bodyPr anchor="ctr">
            <a:normAutofit/>
          </a:bodyPr>
          <a:lstStyle/>
          <a:p>
            <a:pPr algn="ctr"/>
            <a:r>
              <a:rPr lang="en-US" sz="11500"/>
              <a:t>Conclusion</a:t>
            </a:r>
            <a:endParaRPr lang="en-001" sz="9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9F3D4-981A-F8CB-5E37-D3CD0D59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19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04117987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73A82-65E0-CF54-CEF2-FA40F751E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/>
              <a:t>Introduction</a:t>
            </a:r>
            <a:endParaRPr lang="en-001" sz="6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086C3-A18F-0E75-0F90-DB69E801F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724025"/>
            <a:ext cx="5407194" cy="4632324"/>
          </a:xfrm>
        </p:spPr>
        <p:txBody>
          <a:bodyPr anchor="t">
            <a:normAutofit/>
          </a:bodyPr>
          <a:lstStyle/>
          <a:p>
            <a:r>
              <a:rPr lang="en-US" sz="2400" b="1" dirty="0"/>
              <a:t>Enforced disappearance </a:t>
            </a:r>
            <a:r>
              <a:rPr lang="en-US" sz="2400" dirty="0"/>
              <a:t>is the act of abducting, arresting, or detaining someone against their will, and then refusing to acknowledge their fate.</a:t>
            </a:r>
          </a:p>
          <a:p>
            <a:pPr marL="0" indent="0" algn="ctr">
              <a:buNone/>
            </a:pPr>
            <a:r>
              <a:rPr lang="en-US" sz="2400" b="1" dirty="0"/>
              <a:t>“A serious human rights violation </a:t>
            </a:r>
            <a:br>
              <a:rPr lang="en-US" sz="2400" b="1" dirty="0"/>
            </a:br>
            <a:r>
              <a:rPr lang="en-US" sz="2400" b="1" dirty="0"/>
              <a:t>and a crime against humanity”</a:t>
            </a:r>
            <a:endParaRPr lang="en-US" sz="22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9F3D4-981A-F8CB-5E37-D3CD0D59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2</a:t>
            </a:fld>
            <a:endParaRPr lang="x-none"/>
          </a:p>
        </p:txBody>
      </p:sp>
      <p:pic>
        <p:nvPicPr>
          <p:cNvPr id="2052" name="Picture 4" descr="New publication: Practical Guide on the Committee on Enforced Disappearances  - Netherlands Helsinki Committee">
            <a:extLst>
              <a:ext uri="{FF2B5EF4-FFF2-40B4-BE49-F238E27FC236}">
                <a16:creationId xmlns:a16="http://schemas.microsoft.com/office/drawing/2014/main" id="{81A1B1B9-9DBF-1F6A-8B75-689F9CDC6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7346" y="905095"/>
            <a:ext cx="5673003" cy="3031221"/>
          </a:xfrm>
          <a:prstGeom prst="rect">
            <a:avLst/>
          </a:prstGeom>
          <a:ln>
            <a:noFill/>
          </a:ln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8E3A66-8BBF-16B7-F5EC-42AC95F3B75C}"/>
              </a:ext>
            </a:extLst>
          </p:cNvPr>
          <p:cNvSpPr txBox="1"/>
          <p:nvPr/>
        </p:nvSpPr>
        <p:spPr>
          <a:xfrm>
            <a:off x="571651" y="4040187"/>
            <a:ext cx="11080197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The 1992 Declaration lays out </a:t>
            </a:r>
            <a:r>
              <a:rPr lang="en-US" sz="2400" dirty="0">
                <a:solidFill>
                  <a:srgbClr val="A6373E"/>
                </a:solidFill>
                <a:latin typeface="Bahnschrift" panose="020B0502040204020203" pitchFamily="34" charset="0"/>
              </a:rPr>
              <a:t>“three cumulative minimum elements” </a:t>
            </a:r>
            <a:r>
              <a:rPr lang="en-US" sz="2400" dirty="0">
                <a:latin typeface="Bahnschrift" panose="020B0502040204020203" pitchFamily="34" charset="0"/>
              </a:rPr>
              <a:t>that should form the basis of any definition of enforced disappearance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>
                <a:latin typeface="Bahnschrift" panose="020B0502040204020203" pitchFamily="34" charset="0"/>
              </a:rPr>
              <a:t>Deprivation of liberty </a:t>
            </a:r>
            <a:r>
              <a:rPr lang="en-US" sz="2200" dirty="0">
                <a:solidFill>
                  <a:srgbClr val="5C2A08"/>
                </a:solidFill>
                <a:latin typeface="Bahnschrift" panose="020B0502040204020203" pitchFamily="34" charset="0"/>
              </a:rPr>
              <a:t>(whether otherwise legal or illegal)</a:t>
            </a:r>
            <a:r>
              <a:rPr lang="en-US" sz="2200" dirty="0">
                <a:latin typeface="Bahnschrift" panose="020B0502040204020203" pitchFamily="34" charset="0"/>
              </a:rPr>
              <a:t> against the will of the person concerned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>
                <a:latin typeface="Bahnschrift" panose="020B0502040204020203" pitchFamily="34" charset="0"/>
              </a:rPr>
              <a:t>Involvement of officials, at least indirectly by acquiescence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200" dirty="0">
                <a:latin typeface="Bahnschrift" panose="020B0502040204020203" pitchFamily="34" charset="0"/>
              </a:rPr>
              <a:t>Refusal to disclose the fate and whereabouts of the person concerned</a:t>
            </a:r>
            <a:endParaRPr lang="en-001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5135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5FDF6-0C85-3249-AADA-A0731B99E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Conclusion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4AC7A-5253-636B-0862-879D49686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724025"/>
            <a:ext cx="11111696" cy="2827655"/>
          </a:xfrm>
        </p:spPr>
        <p:txBody>
          <a:bodyPr anchor="ctr">
            <a:normAutofit/>
          </a:bodyPr>
          <a:lstStyle/>
          <a:p>
            <a:r>
              <a:rPr lang="en-US"/>
              <a:t>The crisis of enforced disappearances casts a long shadow over Pakistan's pursuit of a </a:t>
            </a:r>
            <a:r>
              <a:rPr lang="en-US">
                <a:solidFill>
                  <a:srgbClr val="A6373E"/>
                </a:solidFill>
              </a:rPr>
              <a:t>truly democratic and just society</a:t>
            </a:r>
          </a:p>
          <a:p>
            <a:r>
              <a:rPr lang="en-US"/>
              <a:t>We </a:t>
            </a:r>
            <a:r>
              <a:rPr lang="en-US">
                <a:solidFill>
                  <a:srgbClr val="A6373E"/>
                </a:solidFill>
              </a:rPr>
              <a:t>cannot</a:t>
            </a:r>
            <a:r>
              <a:rPr lang="en-US" b="1">
                <a:solidFill>
                  <a:srgbClr val="A6373E"/>
                </a:solidFill>
              </a:rPr>
              <a:t> </a:t>
            </a:r>
            <a:r>
              <a:rPr lang="en-US">
                <a:solidFill>
                  <a:srgbClr val="A6373E"/>
                </a:solidFill>
              </a:rPr>
              <a:t>stand</a:t>
            </a:r>
            <a:r>
              <a:rPr lang="en-US" b="1">
                <a:solidFill>
                  <a:srgbClr val="A6373E"/>
                </a:solidFill>
              </a:rPr>
              <a:t> </a:t>
            </a:r>
            <a:r>
              <a:rPr lang="en-US">
                <a:solidFill>
                  <a:srgbClr val="A6373E"/>
                </a:solidFill>
              </a:rPr>
              <a:t>idly</a:t>
            </a:r>
            <a:r>
              <a:rPr lang="en-US" b="1">
                <a:solidFill>
                  <a:srgbClr val="A6373E"/>
                </a:solidFill>
              </a:rPr>
              <a:t> </a:t>
            </a:r>
            <a:r>
              <a:rPr lang="en-US">
                <a:solidFill>
                  <a:srgbClr val="A6373E"/>
                </a:solidFill>
              </a:rPr>
              <a:t>by</a:t>
            </a:r>
            <a:r>
              <a:rPr lang="en-US" b="1">
                <a:solidFill>
                  <a:srgbClr val="A6373E"/>
                </a:solidFill>
              </a:rPr>
              <a:t> </a:t>
            </a:r>
            <a:r>
              <a:rPr lang="en-US"/>
              <a:t>while individuals vanish without a trace, their voices silenced, and their rights violated</a:t>
            </a:r>
          </a:p>
          <a:p>
            <a:r>
              <a:rPr lang="en-US"/>
              <a:t>It is our </a:t>
            </a:r>
            <a:r>
              <a:rPr lang="en-US">
                <a:solidFill>
                  <a:srgbClr val="A6373E"/>
                </a:solidFill>
              </a:rPr>
              <a:t>collective responsibility</a:t>
            </a:r>
            <a:r>
              <a:rPr lang="en-US"/>
              <a:t>, as citizens, as human beings, to demand an end to this inhumane practice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507B7-C1C5-B3C9-DA92-DB0DAC9FB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20</a:t>
            </a:fld>
            <a:endParaRPr lang="x-non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9DA63F0-19CA-26F1-9BB0-CAA334775F50}"/>
              </a:ext>
            </a:extLst>
          </p:cNvPr>
          <p:cNvSpPr txBox="1"/>
          <p:nvPr/>
        </p:nvSpPr>
        <p:spPr>
          <a:xfrm>
            <a:off x="1605280" y="4915405"/>
            <a:ext cx="898144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Bahnschrift" panose="020B0502040204020203" pitchFamily="34" charset="0"/>
                <a:ea typeface="CMU Serif" panose="02000603000000000000" pitchFamily="2" charset="0"/>
                <a:cs typeface="CMU Serif" panose="02000603000000000000" pitchFamily="2" charset="0"/>
              </a:rPr>
              <a:t>“Let us raise our voices in unison, demanding accountability, transparency, and justice for all”</a:t>
            </a:r>
          </a:p>
        </p:txBody>
      </p:sp>
    </p:spTree>
    <p:extLst>
      <p:ext uri="{BB962C8B-B14F-4D97-AF65-F5344CB8AC3E}">
        <p14:creationId xmlns:p14="http://schemas.microsoft.com/office/powerpoint/2010/main" val="9028055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6DED13-72E9-0323-B8CB-03FD7313F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21</a:t>
            </a:fld>
            <a:endParaRPr lang="x-non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F01B6D-878B-4EF9-211C-21C16268C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FF4F6272-35ED-5909-C5F6-0E51DA333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2833068" cy="2997599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29" name="Freeform: Shape 20">
            <a:extLst>
              <a:ext uri="{FF2B5EF4-FFF2-40B4-BE49-F238E27FC236}">
                <a16:creationId xmlns:a16="http://schemas.microsoft.com/office/drawing/2014/main" id="{40F42926-D77A-338B-459A-03AB961A48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3068" cy="2997599"/>
          </a:xfrm>
          <a:custGeom>
            <a:avLst/>
            <a:gdLst>
              <a:gd name="connsiteX0" fmla="*/ 2292284 w 3871489"/>
              <a:gd name="connsiteY0" fmla="*/ 0 h 4096327"/>
              <a:gd name="connsiteX1" fmla="*/ 3500914 w 3871489"/>
              <a:gd name="connsiteY1" fmla="*/ 0 h 4096327"/>
              <a:gd name="connsiteX2" fmla="*/ 3542229 w 3871489"/>
              <a:gd name="connsiteY2" fmla="*/ 68006 h 4096327"/>
              <a:gd name="connsiteX3" fmla="*/ 3871489 w 3871489"/>
              <a:gd name="connsiteY3" fmla="*/ 1368323 h 4096327"/>
              <a:gd name="connsiteX4" fmla="*/ 1143485 w 3871489"/>
              <a:gd name="connsiteY4" fmla="*/ 4096327 h 4096327"/>
              <a:gd name="connsiteX5" fmla="*/ 81633 w 3871489"/>
              <a:gd name="connsiteY5" fmla="*/ 3881944 h 4096327"/>
              <a:gd name="connsiteX6" fmla="*/ 0 w 3871489"/>
              <a:gd name="connsiteY6" fmla="*/ 3842618 h 4096327"/>
              <a:gd name="connsiteX7" fmla="*/ 0 w 3871489"/>
              <a:gd name="connsiteY7" fmla="*/ 2741475 h 4096327"/>
              <a:gd name="connsiteX8" fmla="*/ 6615 w 3871489"/>
              <a:gd name="connsiteY8" fmla="*/ 2747487 h 4096327"/>
              <a:gd name="connsiteX9" fmla="*/ 1143485 w 3871489"/>
              <a:gd name="connsiteY9" fmla="*/ 3155655 h 4096327"/>
              <a:gd name="connsiteX10" fmla="*/ 2930817 w 3871489"/>
              <a:gd name="connsiteY10" fmla="*/ 1368323 h 4096327"/>
              <a:gd name="connsiteX11" fmla="*/ 2407287 w 3871489"/>
              <a:gd name="connsiteY11" fmla="*/ 104524 h 409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71489" h="4096327">
                <a:moveTo>
                  <a:pt x="2292284" y="0"/>
                </a:moveTo>
                <a:lnTo>
                  <a:pt x="3500914" y="0"/>
                </a:lnTo>
                <a:lnTo>
                  <a:pt x="3542229" y="68006"/>
                </a:lnTo>
                <a:cubicBezTo>
                  <a:pt x="3752213" y="454545"/>
                  <a:pt x="3871489" y="897507"/>
                  <a:pt x="3871489" y="1368323"/>
                </a:cubicBezTo>
                <a:cubicBezTo>
                  <a:pt x="3871489" y="2874936"/>
                  <a:pt x="2650098" y="4096327"/>
                  <a:pt x="1143485" y="4096327"/>
                </a:cubicBezTo>
                <a:cubicBezTo>
                  <a:pt x="766832" y="4096327"/>
                  <a:pt x="408006" y="4019990"/>
                  <a:pt x="81633" y="3881944"/>
                </a:cubicBezTo>
                <a:lnTo>
                  <a:pt x="0" y="3842618"/>
                </a:lnTo>
                <a:lnTo>
                  <a:pt x="0" y="2741475"/>
                </a:lnTo>
                <a:lnTo>
                  <a:pt x="6615" y="2747487"/>
                </a:lnTo>
                <a:cubicBezTo>
                  <a:pt x="315579" y="3002472"/>
                  <a:pt x="711663" y="3155655"/>
                  <a:pt x="1143485" y="3155655"/>
                </a:cubicBezTo>
                <a:cubicBezTo>
                  <a:pt x="2130515" y="3155655"/>
                  <a:pt x="2930817" y="2355353"/>
                  <a:pt x="2930817" y="1368323"/>
                </a:cubicBezTo>
                <a:cubicBezTo>
                  <a:pt x="2930817" y="874812"/>
                  <a:pt x="2730741" y="427979"/>
                  <a:pt x="2407287" y="104524"/>
                </a:cubicBezTo>
                <a:close/>
              </a:path>
            </a:pathLst>
          </a:custGeom>
          <a:solidFill>
            <a:schemeClr val="accent6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accent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978AC9C-8085-F142-0E93-1CD6AA4BE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25D1B24A-A50F-CC58-FF0F-65E3158AC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9419" y="3564607"/>
            <a:ext cx="3432581" cy="3293393"/>
          </a:xfrm>
          <a:custGeom>
            <a:avLst/>
            <a:gdLst>
              <a:gd name="connsiteX0" fmla="*/ 2473947 w 3432581"/>
              <a:gd name="connsiteY0" fmla="*/ 0 h 3293393"/>
              <a:gd name="connsiteX1" fmla="*/ 3209623 w 3432581"/>
              <a:gd name="connsiteY1" fmla="*/ 111224 h 3293393"/>
              <a:gd name="connsiteX2" fmla="*/ 3432581 w 3432581"/>
              <a:gd name="connsiteY2" fmla="*/ 192828 h 3293393"/>
              <a:gd name="connsiteX3" fmla="*/ 3432581 w 3432581"/>
              <a:gd name="connsiteY3" fmla="*/ 3293393 h 3293393"/>
              <a:gd name="connsiteX4" fmla="*/ 141884 w 3432581"/>
              <a:gd name="connsiteY4" fmla="*/ 3293393 h 3293393"/>
              <a:gd name="connsiteX5" fmla="*/ 111224 w 3432581"/>
              <a:gd name="connsiteY5" fmla="*/ 3209623 h 3293393"/>
              <a:gd name="connsiteX6" fmla="*/ 0 w 3432581"/>
              <a:gd name="connsiteY6" fmla="*/ 2473947 h 3293393"/>
              <a:gd name="connsiteX7" fmla="*/ 2473947 w 3432581"/>
              <a:gd name="connsiteY7" fmla="*/ 0 h 3293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32581" h="3293393">
                <a:moveTo>
                  <a:pt x="2473947" y="0"/>
                </a:moveTo>
                <a:cubicBezTo>
                  <a:pt x="2730133" y="0"/>
                  <a:pt x="2977223" y="38940"/>
                  <a:pt x="3209623" y="111224"/>
                </a:cubicBezTo>
                <a:lnTo>
                  <a:pt x="3432581" y="192828"/>
                </a:lnTo>
                <a:lnTo>
                  <a:pt x="3432581" y="3293393"/>
                </a:lnTo>
                <a:lnTo>
                  <a:pt x="141884" y="3293393"/>
                </a:lnTo>
                <a:lnTo>
                  <a:pt x="111224" y="3209623"/>
                </a:lnTo>
                <a:cubicBezTo>
                  <a:pt x="38940" y="2977224"/>
                  <a:pt x="0" y="2730133"/>
                  <a:pt x="0" y="2473947"/>
                </a:cubicBezTo>
                <a:cubicBezTo>
                  <a:pt x="0" y="1107624"/>
                  <a:pt x="1107624" y="0"/>
                  <a:pt x="2473947" y="0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Rectangle 26">
            <a:extLst>
              <a:ext uri="{FF2B5EF4-FFF2-40B4-BE49-F238E27FC236}">
                <a16:creationId xmlns:a16="http://schemas.microsoft.com/office/drawing/2014/main" id="{9BADB476-BB39-3830-4C8A-88C6AFF38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1053" y="819446"/>
            <a:ext cx="6964685" cy="5402463"/>
          </a:xfrm>
          <a:prstGeom prst="rect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6B41E032-9206-55FC-1970-23F8217B9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21053" y="819446"/>
            <a:ext cx="6964685" cy="5402463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0">
            <a:extLst>
              <a:ext uri="{FF2B5EF4-FFF2-40B4-BE49-F238E27FC236}">
                <a16:creationId xmlns:a16="http://schemas.microsoft.com/office/drawing/2014/main" id="{99741AEB-CE17-79CD-B6F5-DD2D5D30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13658" y="727769"/>
            <a:ext cx="6964685" cy="5402463"/>
          </a:xfrm>
          <a:prstGeom prst="rect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0E9A6F91-5E59-90F2-9C09-4E0897182EF8}"/>
              </a:ext>
            </a:extLst>
          </p:cNvPr>
          <p:cNvSpPr txBox="1">
            <a:spLocks/>
          </p:cNvSpPr>
          <p:nvPr/>
        </p:nvSpPr>
        <p:spPr>
          <a:xfrm>
            <a:off x="2886764" y="2078292"/>
            <a:ext cx="6418471" cy="2692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b="1">
                <a:solidFill>
                  <a:schemeClr val="bg1"/>
                </a:solidFill>
                <a:latin typeface="Bahnschrift" panose="020B0502040204020203" pitchFamily="34" charset="0"/>
              </a:rPr>
              <a:t>Thank you!</a:t>
            </a:r>
          </a:p>
        </p:txBody>
      </p:sp>
      <p:sp>
        <p:nvSpPr>
          <p:cNvPr id="37" name="Freeform: Shape 32">
            <a:extLst>
              <a:ext uri="{FF2B5EF4-FFF2-40B4-BE49-F238E27FC236}">
                <a16:creationId xmlns:a16="http://schemas.microsoft.com/office/drawing/2014/main" id="{D85E3586-5EDC-1669-67B9-9AC3E581F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27769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7963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283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7963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283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8" name="Graphic 212">
            <a:extLst>
              <a:ext uri="{FF2B5EF4-FFF2-40B4-BE49-F238E27FC236}">
                <a16:creationId xmlns:a16="http://schemas.microsoft.com/office/drawing/2014/main" id="{3B20ED83-09DE-714E-D95A-2001501E06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5326" y="343675"/>
            <a:ext cx="768186" cy="76818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39" name="Graphic 212">
            <a:extLst>
              <a:ext uri="{FF2B5EF4-FFF2-40B4-BE49-F238E27FC236}">
                <a16:creationId xmlns:a16="http://schemas.microsoft.com/office/drawing/2014/main" id="{4526A635-E164-A312-DE0C-7264A8C39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75326" y="343675"/>
            <a:ext cx="768186" cy="76818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EBBB45C-843A-9C9F-21B6-4991F6E25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67504"/>
            <a:ext cx="1861854" cy="277779"/>
          </a:xfrm>
          <a:custGeom>
            <a:avLst/>
            <a:gdLst>
              <a:gd name="connsiteX0" fmla="*/ 180458 w 1861854"/>
              <a:gd name="connsiteY0" fmla="*/ 0 h 277779"/>
              <a:gd name="connsiteX1" fmla="*/ 419222 w 1861854"/>
              <a:gd name="connsiteY1" fmla="*/ 238761 h 277779"/>
              <a:gd name="connsiteX2" fmla="*/ 657984 w 1861854"/>
              <a:gd name="connsiteY2" fmla="*/ 0 h 277779"/>
              <a:gd name="connsiteX3" fmla="*/ 896745 w 1861854"/>
              <a:gd name="connsiteY3" fmla="*/ 238761 h 277779"/>
              <a:gd name="connsiteX4" fmla="*/ 1135754 w 1861854"/>
              <a:gd name="connsiteY4" fmla="*/ 0 h 277779"/>
              <a:gd name="connsiteX5" fmla="*/ 1374516 w 1861854"/>
              <a:gd name="connsiteY5" fmla="*/ 238761 h 277779"/>
              <a:gd name="connsiteX6" fmla="*/ 1613277 w 1861854"/>
              <a:gd name="connsiteY6" fmla="*/ 0 h 277779"/>
              <a:gd name="connsiteX7" fmla="*/ 1861854 w 1861854"/>
              <a:gd name="connsiteY7" fmla="*/ 248577 h 277779"/>
              <a:gd name="connsiteX8" fmla="*/ 1842470 w 1861854"/>
              <a:gd name="connsiteY8" fmla="*/ 268208 h 277779"/>
              <a:gd name="connsiteX9" fmla="*/ 1613277 w 1861854"/>
              <a:gd name="connsiteY9" fmla="*/ 39017 h 277779"/>
              <a:gd name="connsiteX10" fmla="*/ 1374516 w 1861854"/>
              <a:gd name="connsiteY10" fmla="*/ 277779 h 277779"/>
              <a:gd name="connsiteX11" fmla="*/ 1135754 w 1861854"/>
              <a:gd name="connsiteY11" fmla="*/ 39017 h 277779"/>
              <a:gd name="connsiteX12" fmla="*/ 896745 w 1861854"/>
              <a:gd name="connsiteY12" fmla="*/ 277779 h 277779"/>
              <a:gd name="connsiteX13" fmla="*/ 657984 w 1861854"/>
              <a:gd name="connsiteY13" fmla="*/ 39017 h 277779"/>
              <a:gd name="connsiteX14" fmla="*/ 419222 w 1861854"/>
              <a:gd name="connsiteY14" fmla="*/ 277779 h 277779"/>
              <a:gd name="connsiteX15" fmla="*/ 180458 w 1861854"/>
              <a:gd name="connsiteY15" fmla="*/ 39017 h 277779"/>
              <a:gd name="connsiteX16" fmla="*/ 0 w 1861854"/>
              <a:gd name="connsiteY16" fmla="*/ 219475 h 277779"/>
              <a:gd name="connsiteX17" fmla="*/ 0 w 1861854"/>
              <a:gd name="connsiteY17" fmla="*/ 180458 h 277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861854" h="277779">
                <a:moveTo>
                  <a:pt x="180458" y="0"/>
                </a:moveTo>
                <a:lnTo>
                  <a:pt x="419222" y="238761"/>
                </a:lnTo>
                <a:lnTo>
                  <a:pt x="657984" y="0"/>
                </a:lnTo>
                <a:lnTo>
                  <a:pt x="896745" y="238761"/>
                </a:lnTo>
                <a:lnTo>
                  <a:pt x="1135754" y="0"/>
                </a:lnTo>
                <a:lnTo>
                  <a:pt x="1374516" y="238761"/>
                </a:lnTo>
                <a:lnTo>
                  <a:pt x="1613277" y="0"/>
                </a:lnTo>
                <a:lnTo>
                  <a:pt x="1861854" y="248577"/>
                </a:lnTo>
                <a:lnTo>
                  <a:pt x="1842470" y="268208"/>
                </a:lnTo>
                <a:lnTo>
                  <a:pt x="1613277" y="39017"/>
                </a:lnTo>
                <a:lnTo>
                  <a:pt x="1374516" y="277779"/>
                </a:lnTo>
                <a:lnTo>
                  <a:pt x="1135754" y="39017"/>
                </a:lnTo>
                <a:lnTo>
                  <a:pt x="896745" y="277779"/>
                </a:lnTo>
                <a:lnTo>
                  <a:pt x="657984" y="39017"/>
                </a:lnTo>
                <a:lnTo>
                  <a:pt x="419222" y="277779"/>
                </a:lnTo>
                <a:lnTo>
                  <a:pt x="180458" y="39017"/>
                </a:lnTo>
                <a:lnTo>
                  <a:pt x="0" y="219475"/>
                </a:lnTo>
                <a:lnTo>
                  <a:pt x="0" y="180458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B3B8ECA-C715-FEEE-8D9E-0770892AC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7140" y="5100276"/>
            <a:ext cx="515928" cy="515928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2330160-B6E3-BCD1-6536-D8D737DCE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7140" y="5100276"/>
            <a:ext cx="515928" cy="51592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3" name="Graphic 185">
            <a:extLst>
              <a:ext uri="{FF2B5EF4-FFF2-40B4-BE49-F238E27FC236}">
                <a16:creationId xmlns:a16="http://schemas.microsoft.com/office/drawing/2014/main" id="{FC2947E7-07B5-ECE9-F151-61D4B95C11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3BBD48A-3D6F-5AA9-CFFA-09A5C0E0C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5C65E6A-5BC8-CA5D-423C-497B46160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865AC30-6A94-D646-937C-6954AAF9F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C82BFB0-A780-8F73-7297-CA204C2CC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48FC57C-CDFF-A28A-997A-5F09C79236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75912746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73A82-65E0-CF54-CEF2-FA40F751E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7945"/>
            <a:ext cx="10515600" cy="3582109"/>
          </a:xfrm>
        </p:spPr>
        <p:txBody>
          <a:bodyPr anchor="ctr">
            <a:normAutofit/>
          </a:bodyPr>
          <a:lstStyle/>
          <a:p>
            <a:pPr algn="ctr"/>
            <a:r>
              <a:rPr lang="en-US" sz="9600" dirty="0"/>
              <a:t>Overview </a:t>
            </a:r>
            <a:r>
              <a:rPr lang="en-US" sz="9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of</a:t>
            </a:r>
            <a:br>
              <a:rPr lang="en-US" sz="9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9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Ethical Issues</a:t>
            </a:r>
            <a:endParaRPr lang="en-001" sz="9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9F3D4-981A-F8CB-5E37-D3CD0D59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3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4967793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28010-FD2A-85CF-8DF3-D2C983DFE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Ethical Issues:</a:t>
            </a:r>
            <a:r>
              <a:rPr lang="en-US">
                <a:solidFill>
                  <a:srgbClr val="000000"/>
                </a:solidFill>
              </a:rPr>
              <a:t> An overview</a:t>
            </a:r>
            <a:endParaRPr lang="en-001">
              <a:solidFill>
                <a:srgbClr val="00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A9E759-419B-1060-DF59-7A550A5332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0152" y="1877914"/>
                <a:ext cx="7188056" cy="2850970"/>
              </a:xfrm>
            </p:spPr>
            <p:txBody>
              <a:bodyPr>
                <a:norm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sz="2200" b="1" dirty="0">
                    <a:solidFill>
                      <a:srgbClr val="5C2A08"/>
                    </a:solidFill>
                  </a:rPr>
                  <a:t>Corruption </a:t>
                </a:r>
                <a14:m>
                  <m:oMath xmlns:m="http://schemas.openxmlformats.org/officeDocument/2006/math">
                    <m:r>
                      <a:rPr lang="en-US" sz="2200" b="1" i="1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200" b="1" dirty="0">
                    <a:solidFill>
                      <a:srgbClr val="5C2A08"/>
                    </a:solidFill>
                  </a:rPr>
                  <a:t> </a:t>
                </a:r>
                <a:r>
                  <a:rPr lang="en-US" sz="2200" dirty="0"/>
                  <a:t>Widespread corruption across various sectors undermines public trust, hinders development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2200" b="1" dirty="0">
                    <a:solidFill>
                      <a:srgbClr val="5C2A08"/>
                    </a:solidFill>
                  </a:rPr>
                  <a:t>Lack of Accountability </a:t>
                </a:r>
                <a14:m>
                  <m:oMath xmlns:m="http://schemas.openxmlformats.org/officeDocument/2006/math">
                    <m:r>
                      <a:rPr lang="en-US" sz="2200" b="1" i="1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200" b="1" dirty="0">
                    <a:solidFill>
                      <a:srgbClr val="5C2A08"/>
                    </a:solidFill>
                  </a:rPr>
                  <a:t> </a:t>
                </a:r>
                <a:r>
                  <a:rPr lang="en-US" sz="2200" dirty="0"/>
                  <a:t>Culture of impunity often shields those in power from facing consequences for their actions, fosters injustice</a:t>
                </a:r>
              </a:p>
              <a:p>
                <a:pPr>
                  <a:lnSpc>
                    <a:spcPct val="100000"/>
                  </a:lnSpc>
                </a:pPr>
                <a:r>
                  <a:rPr lang="en-US" sz="2200" b="1" dirty="0">
                    <a:solidFill>
                      <a:srgbClr val="5C2A08"/>
                    </a:solidFill>
                  </a:rPr>
                  <a:t>Militarization </a:t>
                </a:r>
                <a14:m>
                  <m:oMath xmlns:m="http://schemas.openxmlformats.org/officeDocument/2006/math">
                    <m:r>
                      <a:rPr lang="en-US" sz="2200" b="1" i="1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200" b="1" dirty="0">
                    <a:solidFill>
                      <a:srgbClr val="5C2A08"/>
                    </a:solidFill>
                  </a:rPr>
                  <a:t> </a:t>
                </a:r>
                <a:r>
                  <a:rPr lang="en-US" sz="2200" dirty="0"/>
                  <a:t>Oversized influence of the military in political and social spheres limits democratic space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A9E759-419B-1060-DF59-7A550A5332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0152" y="1877914"/>
                <a:ext cx="7188056" cy="2850970"/>
              </a:xfrm>
              <a:blipFill>
                <a:blip r:embed="rId2"/>
                <a:stretch>
                  <a:fillRect l="-1018" t="-1709" r="-11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E37582-C433-6A3B-C03D-5447C341E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4</a:t>
            </a:fld>
            <a:endParaRPr lang="x-none"/>
          </a:p>
        </p:txBody>
      </p:sp>
      <p:pic>
        <p:nvPicPr>
          <p:cNvPr id="5122" name="Picture 2" descr="Ethics Issues Remain Central to Genetic Engineering and Biotechnology">
            <a:extLst>
              <a:ext uri="{FF2B5EF4-FFF2-40B4-BE49-F238E27FC236}">
                <a16:creationId xmlns:a16="http://schemas.microsoft.com/office/drawing/2014/main" id="{FE68AD99-C57B-5207-4130-85C952A6A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5777" y="1877914"/>
            <a:ext cx="3762752" cy="2453240"/>
          </a:xfrm>
          <a:prstGeom prst="rect">
            <a:avLst/>
          </a:prstGeom>
          <a:ln>
            <a:noFill/>
          </a:ln>
          <a:effectLst>
            <a:softEdge rad="1778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54CC6DD-80AB-2E7A-141D-65E6E26A46ED}"/>
                  </a:ext>
                </a:extLst>
              </p:cNvPr>
              <p:cNvSpPr txBox="1"/>
              <p:nvPr/>
            </p:nvSpPr>
            <p:spPr>
              <a:xfrm>
                <a:off x="540152" y="4626547"/>
                <a:ext cx="10788248" cy="153888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233363" indent="-233363">
                  <a:buFont typeface="Arial" panose="020B0604020202020204" pitchFamily="34" charset="0"/>
                  <a:buChar char="•"/>
                </a:pPr>
                <a:r>
                  <a:rPr lang="en-US" sz="2200" b="1">
                    <a:solidFill>
                      <a:srgbClr val="5C2A08"/>
                    </a:solidFill>
                    <a:latin typeface="Bahnschrift" panose="020B0502040204020203" pitchFamily="34" charset="0"/>
                  </a:rPr>
                  <a:t>Social and Economic Inequality </a:t>
                </a:r>
                <a14:m>
                  <m:oMath xmlns:m="http://schemas.openxmlformats.org/officeDocument/2006/math">
                    <m:r>
                      <a:rPr lang="en-US" sz="2200" b="1" i="1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200" b="1">
                    <a:solidFill>
                      <a:srgbClr val="5C2A08"/>
                    </a:solidFill>
                    <a:latin typeface="Bahnschrift" panose="020B0502040204020203" pitchFamily="34" charset="0"/>
                  </a:rPr>
                  <a:t> </a:t>
                </a:r>
                <a:r>
                  <a:rPr lang="en-US" sz="2200">
                    <a:latin typeface="Bahnschrift" panose="020B0502040204020203" pitchFamily="34" charset="0"/>
                  </a:rPr>
                  <a:t>Deep-rooted disparities based on gender, class, and ethnicity create barriers to equal opportunity and social justice</a:t>
                </a:r>
              </a:p>
              <a:p>
                <a:pPr marL="233363" indent="-233363">
                  <a:buFont typeface="Arial" panose="020B0604020202020204" pitchFamily="34" charset="0"/>
                  <a:buChar char="•"/>
                </a:pPr>
                <a:endParaRPr lang="en-US" sz="600">
                  <a:latin typeface="Bahnschrift" panose="020B0502040204020203" pitchFamily="34" charset="0"/>
                </a:endParaRPr>
              </a:p>
              <a:p>
                <a:pPr marL="223838" indent="-223838">
                  <a:buFont typeface="Arial" panose="020B0604020202020204" pitchFamily="34" charset="0"/>
                  <a:buChar char="•"/>
                </a:pPr>
                <a:r>
                  <a:rPr lang="en-US" sz="2200" b="1">
                    <a:solidFill>
                      <a:srgbClr val="5C2A08"/>
                    </a:solidFill>
                    <a:latin typeface="Bahnschrift" panose="020B0502040204020203" pitchFamily="34" charset="0"/>
                  </a:rPr>
                  <a:t>Religious Intolerance</a:t>
                </a:r>
                <a14:m>
                  <m:oMath xmlns:m="http://schemas.openxmlformats.org/officeDocument/2006/math">
                    <m:r>
                      <a:rPr lang="en-US" sz="2200" b="1" i="0" smtClean="0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200" b="1" i="1" smtClean="0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200">
                    <a:solidFill>
                      <a:srgbClr val="5C2A08"/>
                    </a:solidFill>
                    <a:latin typeface="Bahnschrift" panose="020B0502040204020203" pitchFamily="34" charset="0"/>
                  </a:rPr>
                  <a:t> </a:t>
                </a:r>
                <a:r>
                  <a:rPr lang="en-US" sz="2200">
                    <a:latin typeface="Bahnschrift" panose="020B0502040204020203" pitchFamily="34" charset="0"/>
                  </a:rPr>
                  <a:t>Discrimination and violence against religious minorities undermine social cohesion and threaten fundamental freedoms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54CC6DD-80AB-2E7A-141D-65E6E26A46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0152" y="4626547"/>
                <a:ext cx="10788248" cy="1538883"/>
              </a:xfrm>
              <a:prstGeom prst="rect">
                <a:avLst/>
              </a:prstGeom>
              <a:blipFill>
                <a:blip r:embed="rId4"/>
                <a:stretch>
                  <a:fillRect l="-678" t="-3175" r="-170" b="-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7071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2D22B-181F-A270-CDBC-0FD086B56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400" dirty="0"/>
              <a:t>Intersection </a:t>
            </a:r>
            <a:r>
              <a:rPr lang="en-US" sz="4400" dirty="0">
                <a:solidFill>
                  <a:schemeClr val="tx1"/>
                </a:solidFill>
              </a:rPr>
              <a:t>with</a:t>
            </a:r>
            <a:r>
              <a:rPr lang="en-US" sz="4400" dirty="0"/>
              <a:t> </a:t>
            </a:r>
            <a:r>
              <a:rPr lang="en-US" sz="4400" dirty="0">
                <a:solidFill>
                  <a:schemeClr val="tx1"/>
                </a:solidFill>
              </a:rPr>
              <a:t>Enforced Disappearances</a:t>
            </a:r>
            <a:endParaRPr lang="en-001" sz="44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A71F3B-8A8F-8D85-B74A-EE497A2F467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0152" y="1595120"/>
                <a:ext cx="11111696" cy="4761229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 algn="ctr">
                  <a:lnSpc>
                    <a:spcPct val="105000"/>
                  </a:lnSpc>
                  <a:buNone/>
                </a:pPr>
                <a:r>
                  <a:rPr lang="en-US" sz="3600" b="1" dirty="0">
                    <a:solidFill>
                      <a:srgbClr val="5C2A08"/>
                    </a:solidFill>
                  </a:rPr>
                  <a:t>Key Violations</a:t>
                </a:r>
              </a:p>
              <a:p>
                <a:pPr>
                  <a:lnSpc>
                    <a:spcPct val="105000"/>
                  </a:lnSpc>
                </a:pPr>
                <a:r>
                  <a:rPr lang="en-US" sz="2400" b="1" dirty="0">
                    <a:solidFill>
                      <a:srgbClr val="5C2A08"/>
                    </a:solidFill>
                  </a:rPr>
                  <a:t>Right to Life and Security </a:t>
                </a:r>
                <a14:m>
                  <m:oMath xmlns:m="http://schemas.openxmlformats.org/officeDocument/2006/math">
                    <m:r>
                      <a:rPr lang="en-US" sz="2400" b="1" i="1" smtClean="0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5C2A08"/>
                    </a:solidFill>
                  </a:rPr>
                  <a:t> </a:t>
                </a:r>
                <a:r>
                  <a:rPr lang="en-US" sz="2400" dirty="0"/>
                  <a:t>Enforced disappearances directly threaten the fundamental right to life and personal security</a:t>
                </a:r>
              </a:p>
              <a:p>
                <a:pPr>
                  <a:lnSpc>
                    <a:spcPct val="105000"/>
                  </a:lnSpc>
                </a:pPr>
                <a:r>
                  <a:rPr lang="en-US" sz="2400" b="1" dirty="0">
                    <a:solidFill>
                      <a:srgbClr val="5C2A08"/>
                    </a:solidFill>
                  </a:rPr>
                  <a:t>Right to a Fair Trial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 </m:t>
                    </m:r>
                  </m:oMath>
                </a14:m>
                <a:r>
                  <a:rPr lang="en-US" sz="2400" dirty="0"/>
                  <a:t>Victims are denied due process, access to legal representation, and a fair trial</a:t>
                </a:r>
              </a:p>
              <a:p>
                <a:pPr>
                  <a:lnSpc>
                    <a:spcPct val="105000"/>
                  </a:lnSpc>
                </a:pPr>
                <a:r>
                  <a:rPr lang="en-US" sz="2400" b="1" dirty="0">
                    <a:solidFill>
                      <a:srgbClr val="5C2A08"/>
                    </a:solidFill>
                  </a:rPr>
                  <a:t>Militarization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5C2A08"/>
                    </a:solidFill>
                  </a:rPr>
                  <a:t> </a:t>
                </a:r>
                <a:r>
                  <a:rPr lang="en-US" sz="2400" dirty="0"/>
                  <a:t>Role of the military and intelligence agencies often places them beyond scrutiny, enabling them to carry out enforced disappearances </a:t>
                </a:r>
              </a:p>
              <a:p>
                <a:pPr>
                  <a:lnSpc>
                    <a:spcPct val="105000"/>
                  </a:lnSpc>
                </a:pPr>
                <a:r>
                  <a:rPr lang="en-US" sz="2400" b="1" dirty="0">
                    <a:solidFill>
                      <a:srgbClr val="5C2A08"/>
                    </a:solidFill>
                  </a:rPr>
                  <a:t>Social and Political Marginalization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 </m:t>
                    </m:r>
                  </m:oMath>
                </a14:m>
                <a:r>
                  <a:rPr lang="en-US" sz="2400" dirty="0"/>
                  <a:t>Individuals from marginalized communities or those critical of the government are disproportionately targeted for enforced disappearances</a:t>
                </a:r>
              </a:p>
              <a:p>
                <a:pPr>
                  <a:lnSpc>
                    <a:spcPct val="105000"/>
                  </a:lnSpc>
                </a:pPr>
                <a:r>
                  <a:rPr lang="en-US" sz="2400" b="1" dirty="0">
                    <a:solidFill>
                      <a:srgbClr val="5C2A08"/>
                    </a:solidFill>
                  </a:rPr>
                  <a:t>Erosion of Ethical Values </a:t>
                </a:r>
                <a14:m>
                  <m:oMath xmlns:m="http://schemas.openxmlformats.org/officeDocument/2006/math">
                    <m:r>
                      <a:rPr lang="en-US" sz="2400" b="1" i="1">
                        <a:solidFill>
                          <a:srgbClr val="5C2A08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400" b="1" dirty="0">
                    <a:solidFill>
                      <a:srgbClr val="5C2A08"/>
                    </a:solidFill>
                  </a:rPr>
                  <a:t> </a:t>
                </a:r>
                <a:r>
                  <a:rPr lang="en-US" sz="2400" dirty="0"/>
                  <a:t>Enforced disappearances represent a breakdown of fundamental ethical principles and contribute to a climate of fear and intimidation, hindering progress towards a just and equitable society</a:t>
                </a:r>
                <a:endParaRPr lang="en-001" sz="24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CA71F3B-8A8F-8D85-B74A-EE497A2F467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0152" y="1595120"/>
                <a:ext cx="11111696" cy="4761229"/>
              </a:xfrm>
              <a:blipFill>
                <a:blip r:embed="rId2"/>
                <a:stretch>
                  <a:fillRect l="-659" t="-3457" r="-11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604C8A-DB03-270E-845C-1EC35AD6F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5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785998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Keith Mayerson | 9-11 | Whitney Museum of American Art">
            <a:extLst>
              <a:ext uri="{FF2B5EF4-FFF2-40B4-BE49-F238E27FC236}">
                <a16:creationId xmlns:a16="http://schemas.microsoft.com/office/drawing/2014/main" id="{3F0BD031-A380-90A5-5B09-4CCD0539F6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02" r="12441" b="-2"/>
          <a:stretch/>
        </p:blipFill>
        <p:spPr bwMode="auto">
          <a:xfrm>
            <a:off x="7559040" y="0"/>
            <a:ext cx="463296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C8C36E-87A9-46BF-DBA4-149A191D30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365125"/>
            <a:ext cx="7079848" cy="1358899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0000"/>
                </a:solidFill>
              </a:rPr>
              <a:t>Enforced Disappearances in Pakistan: </a:t>
            </a:r>
            <a:r>
              <a:rPr lang="en-US" sz="4400" dirty="0"/>
              <a:t>Some History</a:t>
            </a:r>
            <a:endParaRPr lang="en-001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71115-AB8C-1506-49F0-1F69EC48E2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754504"/>
            <a:ext cx="6764888" cy="4734561"/>
          </a:xfrm>
        </p:spPr>
        <p:txBody>
          <a:bodyPr anchor="ctr"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C2A08"/>
                </a:solidFill>
                <a:latin typeface="Bahnschrift"/>
                <a:ea typeface="Roboto"/>
                <a:cs typeface="Roboto"/>
              </a:rPr>
              <a:t>Emergence during the "War on Terror": </a:t>
            </a:r>
            <a:r>
              <a:rPr lang="en-US" sz="2400" dirty="0">
                <a:latin typeface="Bahnschrift"/>
                <a:ea typeface="Roboto"/>
                <a:cs typeface="Roboto"/>
              </a:rPr>
              <a:t>Following </a:t>
            </a:r>
            <a:r>
              <a:rPr lang="en-US" sz="2400" b="1" dirty="0">
                <a:solidFill>
                  <a:srgbClr val="A6373E"/>
                </a:solidFill>
                <a:latin typeface="Bahnschrift"/>
                <a:ea typeface="Roboto"/>
                <a:cs typeface="Roboto"/>
              </a:rPr>
              <a:t>9/11</a:t>
            </a:r>
            <a:r>
              <a:rPr lang="en-US" sz="2400" dirty="0">
                <a:latin typeface="Bahnschrift"/>
                <a:ea typeface="Roboto"/>
                <a:cs typeface="Roboto"/>
              </a:rPr>
              <a:t> and Pakistan's alliance with the US, disappearances became a tactic to counter </a:t>
            </a:r>
            <a:r>
              <a:rPr lang="en-US" sz="2400" dirty="0">
                <a:solidFill>
                  <a:srgbClr val="A6373E"/>
                </a:solidFill>
                <a:latin typeface="Bahnschrift"/>
                <a:ea typeface="Roboto"/>
                <a:cs typeface="Roboto"/>
              </a:rPr>
              <a:t>suspected terrorists</a:t>
            </a:r>
          </a:p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C2A08"/>
                </a:solidFill>
                <a:latin typeface="Bahnschrift"/>
                <a:ea typeface="Roboto"/>
                <a:cs typeface="Roboto"/>
              </a:rPr>
              <a:t>Expansion Beyond Counter-terrorism:</a:t>
            </a:r>
            <a:r>
              <a:rPr lang="en-US" sz="2400" dirty="0">
                <a:latin typeface="Bahnschrift"/>
                <a:ea typeface="Roboto"/>
                <a:cs typeface="Roboto"/>
              </a:rPr>
              <a:t> Practice extended to target political dissidents, human rights activists, journalists, etc.</a:t>
            </a:r>
          </a:p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C2A08"/>
                </a:solidFill>
                <a:latin typeface="Bahnschrift"/>
                <a:ea typeface="Roboto"/>
                <a:cs typeface="Roboto"/>
              </a:rPr>
              <a:t>Baluchistan and Sindh as Epicenters: </a:t>
            </a:r>
            <a:r>
              <a:rPr lang="en-US" sz="2400" dirty="0">
                <a:latin typeface="Bahnschrift"/>
                <a:ea typeface="Roboto"/>
                <a:cs typeface="Roboto"/>
              </a:rPr>
              <a:t>With their history of activist movements and protests, have witnessed a disproportionate number of enforced disappearances</a:t>
            </a:r>
          </a:p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C2A08"/>
                </a:solidFill>
                <a:latin typeface="Bahnschrift"/>
                <a:ea typeface="Roboto"/>
                <a:cs typeface="Roboto"/>
              </a:rPr>
              <a:t>Continuing Impunity: </a:t>
            </a:r>
            <a:r>
              <a:rPr lang="en-US" sz="2400" dirty="0">
                <a:latin typeface="Bahnschrift"/>
                <a:ea typeface="Roboto"/>
                <a:cs typeface="Roboto"/>
              </a:rPr>
              <a:t>Despite national and international outcry, perpetrators of enforced disappearances rarely face justice</a:t>
            </a:r>
            <a:endParaRPr lang="en-001" sz="2400" dirty="0">
              <a:latin typeface="Bahnschrift"/>
              <a:ea typeface="Roboto"/>
              <a:cs typeface="Roboto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2868A0-97D7-65CF-3824-B3E927DE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6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5355230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773A82-65E0-CF54-CEF2-FA40F751E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37945"/>
            <a:ext cx="10515600" cy="358210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9600"/>
              <a:t>Analysis </a:t>
            </a:r>
            <a:r>
              <a:rPr lang="en-US" sz="9600">
                <a:solidFill>
                  <a:schemeClr val="tx1">
                    <a:lumMod val="85000"/>
                    <a:lumOff val="15000"/>
                  </a:schemeClr>
                </a:solidFill>
              </a:rPr>
              <a:t>of</a:t>
            </a:r>
            <a:br>
              <a:rPr lang="en-US" sz="960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9600">
                <a:solidFill>
                  <a:schemeClr val="tx1">
                    <a:lumMod val="85000"/>
                    <a:lumOff val="15000"/>
                  </a:schemeClr>
                </a:solidFill>
              </a:rPr>
              <a:t>Enforced Disappearances</a:t>
            </a:r>
            <a:endParaRPr lang="en-001" sz="96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B9F3D4-981A-F8CB-5E37-D3CD0D59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7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49364506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3976EF-A9B5-539B-BA99-A6C1D0188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>
                <a:solidFill>
                  <a:schemeClr val="bg1"/>
                </a:solidFill>
              </a:rPr>
              <a:t>8</a:t>
            </a:fld>
            <a:endParaRPr lang="x-none">
              <a:solidFill>
                <a:schemeClr val="bg1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9C6AE98-683C-8DB9-93FF-33447B02D223}"/>
              </a:ext>
            </a:extLst>
          </p:cNvPr>
          <p:cNvGrpSpPr/>
          <p:nvPr/>
        </p:nvGrpSpPr>
        <p:grpSpPr>
          <a:xfrm>
            <a:off x="377093" y="4169193"/>
            <a:ext cx="3825256" cy="2595308"/>
            <a:chOff x="377093" y="4140009"/>
            <a:chExt cx="3825256" cy="2595308"/>
          </a:xfrm>
        </p:grpSpPr>
        <p:pic>
          <p:nvPicPr>
            <p:cNvPr id="3080" name="Picture 8" descr="Sadaqat Ali Abbasi parts ways with PTI, blames May 9 mayhem on Imran Khan">
              <a:extLst>
                <a:ext uri="{FF2B5EF4-FFF2-40B4-BE49-F238E27FC236}">
                  <a16:creationId xmlns:a16="http://schemas.microsoft.com/office/drawing/2014/main" id="{06EB100E-6E95-6BE0-A4FF-11180AACDE1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7093" y="4140009"/>
              <a:ext cx="3825256" cy="2185860"/>
            </a:xfrm>
            <a:prstGeom prst="rect">
              <a:avLst/>
            </a:prstGeom>
            <a:noFill/>
            <a:ln w="38100">
              <a:solidFill>
                <a:srgbClr val="FDF5EB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4B3513E-946B-1347-738C-54866A865AD2}"/>
                </a:ext>
              </a:extLst>
            </p:cNvPr>
            <p:cNvSpPr txBox="1"/>
            <p:nvPr/>
          </p:nvSpPr>
          <p:spPr>
            <a:xfrm>
              <a:off x="377093" y="6365985"/>
              <a:ext cx="382525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001">
                  <a:solidFill>
                    <a:schemeClr val="bg1"/>
                  </a:solidFill>
                  <a:latin typeface="Bahnschrift" panose="020B0502040204020203" pitchFamily="34" charset="0"/>
                </a:rPr>
                <a:t>Sadaqat Abbasi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1C5AB26-AF6B-88EC-500E-BB8BE3401BAD}"/>
              </a:ext>
            </a:extLst>
          </p:cNvPr>
          <p:cNvGrpSpPr/>
          <p:nvPr/>
        </p:nvGrpSpPr>
        <p:grpSpPr>
          <a:xfrm>
            <a:off x="182540" y="202924"/>
            <a:ext cx="5020543" cy="3841780"/>
            <a:chOff x="182540" y="173740"/>
            <a:chExt cx="5020543" cy="3841780"/>
          </a:xfrm>
        </p:grpSpPr>
        <p:pic>
          <p:nvPicPr>
            <p:cNvPr id="3076" name="Picture 4" descr="Court issues notices over Sheikh Rashid's plea">
              <a:extLst>
                <a:ext uri="{FF2B5EF4-FFF2-40B4-BE49-F238E27FC236}">
                  <a16:creationId xmlns:a16="http://schemas.microsoft.com/office/drawing/2014/main" id="{323207AF-367D-7B73-71AF-0A1AD21F7A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2540" y="173740"/>
              <a:ext cx="5020543" cy="3388867"/>
            </a:xfrm>
            <a:prstGeom prst="rect">
              <a:avLst/>
            </a:prstGeom>
            <a:noFill/>
            <a:ln w="38100">
              <a:solidFill>
                <a:srgbClr val="FDF5EB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F1DA5CD-966B-989A-4EF5-770DF1C31BD3}"/>
                </a:ext>
              </a:extLst>
            </p:cNvPr>
            <p:cNvSpPr txBox="1"/>
            <p:nvPr/>
          </p:nvSpPr>
          <p:spPr>
            <a:xfrm>
              <a:off x="182540" y="3646188"/>
              <a:ext cx="5020543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  <a:latin typeface="Bahnschrift" panose="020B0502040204020203" pitchFamily="34" charset="0"/>
                </a:rPr>
                <a:t>Sheikh Rasheed</a:t>
              </a:r>
              <a:endParaRPr lang="en-001">
                <a:solidFill>
                  <a:schemeClr val="bg1"/>
                </a:solidFill>
                <a:latin typeface="Bahnschrift" panose="020B0502040204020203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2FD596B-5536-7388-30D4-AE24F824CA2A}"/>
              </a:ext>
            </a:extLst>
          </p:cNvPr>
          <p:cNvGrpSpPr/>
          <p:nvPr/>
        </p:nvGrpSpPr>
        <p:grpSpPr>
          <a:xfrm>
            <a:off x="5348210" y="202924"/>
            <a:ext cx="6661250" cy="4335600"/>
            <a:chOff x="5348210" y="173740"/>
            <a:chExt cx="6661250" cy="4335600"/>
          </a:xfrm>
        </p:grpSpPr>
        <p:pic>
          <p:nvPicPr>
            <p:cNvPr id="3078" name="Picture 6" descr="Notices issued on plea for recovery of 'missing' PTI leader Usman Dar -  Pakistan - DAWN.COM">
              <a:extLst>
                <a:ext uri="{FF2B5EF4-FFF2-40B4-BE49-F238E27FC236}">
                  <a16:creationId xmlns:a16="http://schemas.microsoft.com/office/drawing/2014/main" id="{96CE5ADB-6DD8-994F-C6AF-83FF73162B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89663" y="173740"/>
              <a:ext cx="6519797" cy="3911878"/>
            </a:xfrm>
            <a:prstGeom prst="rect">
              <a:avLst/>
            </a:prstGeom>
            <a:noFill/>
            <a:ln w="38100">
              <a:solidFill>
                <a:srgbClr val="FDF5EB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4FB010E-09C8-3DD3-7420-BF9466EA37FC}"/>
                </a:ext>
              </a:extLst>
            </p:cNvPr>
            <p:cNvSpPr txBox="1"/>
            <p:nvPr/>
          </p:nvSpPr>
          <p:spPr>
            <a:xfrm>
              <a:off x="5348210" y="4140008"/>
              <a:ext cx="666124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  <a:latin typeface="Bahnschrift" panose="020B0502040204020203" pitchFamily="34" charset="0"/>
                </a:rPr>
                <a:t>Usman Dar</a:t>
              </a:r>
              <a:endParaRPr lang="en-001">
                <a:solidFill>
                  <a:schemeClr val="bg1"/>
                </a:solidFill>
                <a:latin typeface="Bahnschrift" panose="020B0502040204020203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8914E7D-4B95-D229-9C49-4B7D6EDD5F4B}"/>
              </a:ext>
            </a:extLst>
          </p:cNvPr>
          <p:cNvGrpSpPr/>
          <p:nvPr/>
        </p:nvGrpSpPr>
        <p:grpSpPr>
          <a:xfrm>
            <a:off x="4504007" y="4306608"/>
            <a:ext cx="2889014" cy="2457893"/>
            <a:chOff x="4504007" y="4277424"/>
            <a:chExt cx="2889014" cy="2457893"/>
          </a:xfrm>
        </p:grpSpPr>
        <p:pic>
          <p:nvPicPr>
            <p:cNvPr id="3082" name="Picture 10" descr="Farrukh Habib, after weeks in custody, parts ways with Pakistani ex-PM Khan  | Arab News">
              <a:extLst>
                <a:ext uri="{FF2B5EF4-FFF2-40B4-BE49-F238E27FC236}">
                  <a16:creationId xmlns:a16="http://schemas.microsoft.com/office/drawing/2014/main" id="{B3887C03-F179-83B9-7F38-DCCE42C36C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79" t="1190" r="10598" b="16793"/>
            <a:stretch/>
          </p:blipFill>
          <p:spPr bwMode="auto">
            <a:xfrm>
              <a:off x="4504007" y="4277424"/>
              <a:ext cx="2889014" cy="2048445"/>
            </a:xfrm>
            <a:prstGeom prst="rect">
              <a:avLst/>
            </a:prstGeom>
            <a:noFill/>
            <a:ln w="38100">
              <a:solidFill>
                <a:srgbClr val="FDF5EB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5DAEE7D-D692-AD39-8A4A-D4B803F5D710}"/>
                </a:ext>
              </a:extLst>
            </p:cNvPr>
            <p:cNvSpPr txBox="1"/>
            <p:nvPr/>
          </p:nvSpPr>
          <p:spPr>
            <a:xfrm>
              <a:off x="4504007" y="6365985"/>
              <a:ext cx="288901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  <a:latin typeface="Bahnschrift" panose="020B0502040204020203" pitchFamily="34" charset="0"/>
                </a:rPr>
                <a:t>Farrukh Habib</a:t>
              </a:r>
              <a:endParaRPr lang="en-001">
                <a:solidFill>
                  <a:schemeClr val="bg1"/>
                </a:solidFill>
                <a:latin typeface="Bahnschrift" panose="020B0502040204020203" pitchFamily="34" charset="0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1D1EF991-DA58-2DF8-7095-F0E35ECF55C4}"/>
              </a:ext>
            </a:extLst>
          </p:cNvPr>
          <p:cNvSpPr txBox="1"/>
          <p:nvPr/>
        </p:nvSpPr>
        <p:spPr>
          <a:xfrm>
            <a:off x="7357088" y="5082410"/>
            <a:ext cx="2643492" cy="132343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8000">
                <a:solidFill>
                  <a:schemeClr val="bg1"/>
                </a:solidFill>
                <a:latin typeface="Bahnschrift" panose="020B0502040204020203" pitchFamily="34" charset="0"/>
              </a:rPr>
              <a:t>. . .</a:t>
            </a:r>
            <a:endParaRPr lang="en-001" sz="800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858C14C-13F1-9E84-5691-59175CA0922A}"/>
              </a:ext>
            </a:extLst>
          </p:cNvPr>
          <p:cNvSpPr txBox="1"/>
          <p:nvPr/>
        </p:nvSpPr>
        <p:spPr>
          <a:xfrm>
            <a:off x="7694679" y="4715488"/>
            <a:ext cx="375244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Bahnschrift" panose="020B0502040204020203" pitchFamily="34" charset="0"/>
              </a:rPr>
              <a:t>Few of the many people that </a:t>
            </a:r>
            <a:r>
              <a:rPr lang="en-US">
                <a:solidFill>
                  <a:srgbClr val="A6373E"/>
                </a:solidFill>
                <a:latin typeface="Bahnschrift" panose="020B0502040204020203" pitchFamily="34" charset="0"/>
              </a:rPr>
              <a:t>“vanished without a trace” </a:t>
            </a:r>
            <a:r>
              <a:rPr lang="en-US">
                <a:solidFill>
                  <a:schemeClr val="bg1"/>
                </a:solidFill>
                <a:latin typeface="Bahnschrift" panose="020B0502040204020203" pitchFamily="34" charset="0"/>
              </a:rPr>
              <a:t>nearing the election period</a:t>
            </a:r>
          </a:p>
        </p:txBody>
      </p:sp>
    </p:spTree>
    <p:extLst>
      <p:ext uri="{BB962C8B-B14F-4D97-AF65-F5344CB8AC3E}">
        <p14:creationId xmlns:p14="http://schemas.microsoft.com/office/powerpoint/2010/main" val="12419164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DBA2E-0AC6-D046-4AA9-CCB5EB2BD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152" y="365125"/>
            <a:ext cx="11111696" cy="1358899"/>
          </a:xfrm>
        </p:spPr>
        <p:txBody>
          <a:bodyPr>
            <a:normAutofit fontScale="90000"/>
          </a:bodyPr>
          <a:lstStyle/>
          <a:p>
            <a:r>
              <a:rPr lang="en-US"/>
              <a:t>Case Studies:</a:t>
            </a:r>
            <a:br>
              <a:rPr lang="en-US"/>
            </a:br>
            <a:r>
              <a:rPr lang="en-US">
                <a:solidFill>
                  <a:schemeClr val="tx1"/>
                </a:solidFill>
              </a:rPr>
              <a:t>Victims of a Silenced Election</a:t>
            </a:r>
            <a:endParaRPr lang="en-001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0C16C-2D9A-7414-7395-BFF89C476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0152" y="1940558"/>
            <a:ext cx="11111696" cy="2936241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2300" b="1" dirty="0">
                <a:solidFill>
                  <a:srgbClr val="5C2A08"/>
                </a:solidFill>
              </a:rPr>
              <a:t>Sadaqat Ali Abbasi: </a:t>
            </a:r>
            <a:r>
              <a:rPr lang="en-US" sz="2300" dirty="0"/>
              <a:t>Former member of parliament who went missing in </a:t>
            </a:r>
            <a:r>
              <a:rPr lang="en-US" sz="2300" b="1" dirty="0"/>
              <a:t>Sep. 2023</a:t>
            </a:r>
          </a:p>
          <a:p>
            <a:pPr>
              <a:lnSpc>
                <a:spcPct val="80000"/>
              </a:lnSpc>
            </a:pPr>
            <a:r>
              <a:rPr lang="en-US" sz="2300" b="1" dirty="0">
                <a:solidFill>
                  <a:srgbClr val="5C2A08"/>
                </a:solidFill>
              </a:rPr>
              <a:t>Usman Dar: </a:t>
            </a:r>
            <a:r>
              <a:rPr lang="en-US" sz="2300" dirty="0"/>
              <a:t>Renowned political figure and former advisor to Imran Khan, subjected to enforced disappearance in </a:t>
            </a:r>
            <a:r>
              <a:rPr lang="en-US" sz="2300" b="1" dirty="0"/>
              <a:t>Sep. 2023</a:t>
            </a:r>
          </a:p>
          <a:p>
            <a:pPr>
              <a:lnSpc>
                <a:spcPct val="80000"/>
              </a:lnSpc>
            </a:pPr>
            <a:r>
              <a:rPr lang="en-US" sz="2300" b="1" dirty="0">
                <a:solidFill>
                  <a:srgbClr val="5C2A08"/>
                </a:solidFill>
              </a:rPr>
              <a:t>Imran Riaz Khan: </a:t>
            </a:r>
            <a:r>
              <a:rPr lang="en-US" sz="2300" dirty="0"/>
              <a:t>A prominent journalist and critic of the government; repeatedly arrested </a:t>
            </a:r>
          </a:p>
          <a:p>
            <a:pPr>
              <a:lnSpc>
                <a:spcPct val="80000"/>
              </a:lnSpc>
            </a:pPr>
            <a:r>
              <a:rPr lang="en-US" sz="2300" b="1" dirty="0">
                <a:solidFill>
                  <a:srgbClr val="5C2A08"/>
                </a:solidFill>
              </a:rPr>
              <a:t>Baloch and Sindhi Activists: </a:t>
            </a:r>
            <a:r>
              <a:rPr lang="en-US" sz="2300" dirty="0"/>
              <a:t>Numerous cases of disappearances targeting individuals advocating for political and human rights in these regions</a:t>
            </a:r>
          </a:p>
          <a:p>
            <a:pPr marL="0" indent="0" algn="ctr">
              <a:lnSpc>
                <a:spcPct val="80000"/>
              </a:lnSpc>
              <a:buNone/>
            </a:pPr>
            <a:r>
              <a:rPr lang="en-US" sz="2300" b="1" dirty="0">
                <a:solidFill>
                  <a:srgbClr val="5C2A08"/>
                </a:solidFill>
              </a:rPr>
              <a:t>... many more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8CB0FD-327C-B90D-5836-14FDD516A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D9271B-17BF-495A-A910-CB43B2266855}" type="slidenum">
              <a:rPr lang="x-none" smtClean="0"/>
              <a:t>9</a:t>
            </a:fld>
            <a:endParaRPr lang="x-non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A1E976-EA55-506F-9B20-6F7D51FE3546}"/>
              </a:ext>
            </a:extLst>
          </p:cNvPr>
          <p:cNvSpPr txBox="1"/>
          <p:nvPr/>
        </p:nvSpPr>
        <p:spPr>
          <a:xfrm>
            <a:off x="1295400" y="4910455"/>
            <a:ext cx="96012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Bahnschrift" panose="020B0502040204020203" pitchFamily="34" charset="0"/>
                <a:ea typeface="CMU Serif" panose="02000603000000000000" pitchFamily="2" charset="0"/>
                <a:cs typeface="CMU Serif" panose="02000603000000000000" pitchFamily="2" charset="0"/>
              </a:rPr>
              <a:t>“Fifty-one more cases of enforced disappearances in 2023 have brought Pakistan’s overall figure to 3,120”</a:t>
            </a:r>
            <a:br>
              <a:rPr lang="en-US" sz="280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Bahnschrift" panose="020B0502040204020203" pitchFamily="34" charset="0"/>
                <a:ea typeface="CMU Serif" panose="02000603000000000000" pitchFamily="2" charset="0"/>
                <a:cs typeface="CMU Serif" panose="02000603000000000000" pitchFamily="2" charset="0"/>
              </a:rPr>
            </a:br>
            <a:r>
              <a:rPr lang="en-US" sz="2200" i="0" dirty="0" err="1">
                <a:solidFill>
                  <a:srgbClr val="A6373E"/>
                </a:solidFill>
                <a:effectLst/>
                <a:highlight>
                  <a:srgbClr val="FFFFFF"/>
                </a:highlight>
                <a:latin typeface="Bahnschrift" panose="020B0502040204020203" pitchFamily="34" charset="0"/>
                <a:ea typeface="CMU Serif" panose="02000603000000000000" pitchFamily="2" charset="0"/>
                <a:cs typeface="CMU Serif" panose="02000603000000000000" pitchFamily="2" charset="0"/>
              </a:rPr>
              <a:t>Defence</a:t>
            </a:r>
            <a:r>
              <a:rPr lang="en-US" sz="2200" i="0" dirty="0">
                <a:solidFill>
                  <a:srgbClr val="A6373E"/>
                </a:solidFill>
                <a:effectLst/>
                <a:highlight>
                  <a:srgbClr val="FFFFFF"/>
                </a:highlight>
                <a:latin typeface="Bahnschrift" panose="020B0502040204020203" pitchFamily="34" charset="0"/>
                <a:ea typeface="CMU Serif" panose="02000603000000000000" pitchFamily="2" charset="0"/>
                <a:cs typeface="CMU Serif" panose="02000603000000000000" pitchFamily="2" charset="0"/>
              </a:rPr>
              <a:t> of Human Rights (DHR) </a:t>
            </a:r>
            <a:endParaRPr lang="en-001" sz="2200" dirty="0">
              <a:solidFill>
                <a:srgbClr val="A6373E"/>
              </a:solidFill>
              <a:latin typeface="Bahnschrift" panose="020B0502040204020203" pitchFamily="34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63968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E4A0EB79039D4BABD0E23ADB4F6E9D" ma:contentTypeVersion="16" ma:contentTypeDescription="Create a new document." ma:contentTypeScope="" ma:versionID="b7fdbdaa67ac858f557c491217843beb">
  <xsd:schema xmlns:xsd="http://www.w3.org/2001/XMLSchema" xmlns:xs="http://www.w3.org/2001/XMLSchema" xmlns:p="http://schemas.microsoft.com/office/2006/metadata/properties" xmlns:ns3="03e60b96-bc0d-44f7-ab21-2aacff788d33" xmlns:ns4="9aadfadd-b12c-4fc4-9d39-afa60eec9c48" targetNamespace="http://schemas.microsoft.com/office/2006/metadata/properties" ma:root="true" ma:fieldsID="7b8bddb49cb12f767082a9abe3402a12" ns3:_="" ns4:_="">
    <xsd:import namespace="03e60b96-bc0d-44f7-ab21-2aacff788d33"/>
    <xsd:import namespace="9aadfadd-b12c-4fc4-9d39-afa60eec9c4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e60b96-bc0d-44f7-ab21-2aacff788d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adfadd-b12c-4fc4-9d39-afa60eec9c4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3e60b96-bc0d-44f7-ab21-2aacff788d33" xsi:nil="true"/>
  </documentManagement>
</p:properties>
</file>

<file path=customXml/itemProps1.xml><?xml version="1.0" encoding="utf-8"?>
<ds:datastoreItem xmlns:ds="http://schemas.openxmlformats.org/officeDocument/2006/customXml" ds:itemID="{E7D4B9C5-AFE9-4C59-90A9-D274DFEA026C}">
  <ds:schemaRefs>
    <ds:schemaRef ds:uri="03e60b96-bc0d-44f7-ab21-2aacff788d33"/>
    <ds:schemaRef ds:uri="9aadfadd-b12c-4fc4-9d39-afa60eec9c4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7EE1AED-99BB-4D74-A01F-E21816A24DE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8C96D85-4636-4C43-8C88-8E49C05E2B60}">
  <ds:schemaRefs>
    <ds:schemaRef ds:uri="http://purl.org/dc/elements/1.1/"/>
    <ds:schemaRef ds:uri="http://schemas.microsoft.com/office/2006/documentManagement/types"/>
    <ds:schemaRef ds:uri="03e60b96-bc0d-44f7-ab21-2aacff788d33"/>
    <ds:schemaRef ds:uri="http://schemas.openxmlformats.org/package/2006/metadata/core-properties"/>
    <ds:schemaRef ds:uri="http://www.w3.org/XML/1998/namespace"/>
    <ds:schemaRef ds:uri="http://purl.org/dc/terms/"/>
    <ds:schemaRef ds:uri="http://purl.org/dc/dcmitype/"/>
    <ds:schemaRef ds:uri="http://schemas.microsoft.com/office/infopath/2007/PartnerControls"/>
    <ds:schemaRef ds:uri="9aadfadd-b12c-4fc4-9d39-afa60eec9c48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</TotalTime>
  <Words>1304</Words>
  <Application>Microsoft Office PowerPoint</Application>
  <PresentationFormat>Widescreen</PresentationFormat>
  <Paragraphs>137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Bahnschrift</vt:lpstr>
      <vt:lpstr>Calibri</vt:lpstr>
      <vt:lpstr>Cambria Math</vt:lpstr>
      <vt:lpstr>Office Theme</vt:lpstr>
      <vt:lpstr>Stolen Voices, Stolen Votes</vt:lpstr>
      <vt:lpstr>Introduction</vt:lpstr>
      <vt:lpstr>Overview of Ethical Issues</vt:lpstr>
      <vt:lpstr>Ethical Issues: An overview</vt:lpstr>
      <vt:lpstr>Intersection with Enforced Disappearances</vt:lpstr>
      <vt:lpstr>Enforced Disappearances in Pakistan: Some History</vt:lpstr>
      <vt:lpstr>Analysis of Enforced Disappearances</vt:lpstr>
      <vt:lpstr>PowerPoint Presentation</vt:lpstr>
      <vt:lpstr>Case Studies: Victims of a Silenced Election</vt:lpstr>
      <vt:lpstr>A Tool for  Political Manipulation</vt:lpstr>
      <vt:lpstr>Ethical Fallout: A Society Scarred</vt:lpstr>
      <vt:lpstr>Stakeholders A Complex Web of Interests</vt:lpstr>
      <vt:lpstr>Current Responses: A System Failing Victims</vt:lpstr>
      <vt:lpstr>Responsibility of Individuals</vt:lpstr>
      <vt:lpstr>Breaking the Silence</vt:lpstr>
      <vt:lpstr>Leading the Charge: Faces of Courage and Resistance</vt:lpstr>
      <vt:lpstr>Breaking the Silence: Fear and Apathy</vt:lpstr>
      <vt:lpstr>Collective Action The Power of Unity</vt:lpstr>
      <vt:lpstr>Conclusion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Lahore Orange Line Metro Train System</dc:title>
  <dc:creator>Muhammad Umer</dc:creator>
  <cp:lastModifiedBy>Muhammad Umer</cp:lastModifiedBy>
  <cp:revision>2</cp:revision>
  <dcterms:created xsi:type="dcterms:W3CDTF">2023-12-17T11:57:26Z</dcterms:created>
  <dcterms:modified xsi:type="dcterms:W3CDTF">2024-05-09T21:20:24Z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0x0101007AE4A0EB79039D4BABD0E23ADB4F6E9D</vt:lpwstr>
  </property>
</Properties>
</file>

<file path=docProps/thumbnail.jpeg>
</file>